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556500" cy="10693400"/>
  <p:notesSz cx="7102475" cy="102346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3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62B"/>
    <a:srgbClr val="4F81BD"/>
    <a:srgbClr val="EEEC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72" autoAdjust="0"/>
    <p:restoredTop sz="94660"/>
  </p:normalViewPr>
  <p:slideViewPr>
    <p:cSldViewPr>
      <p:cViewPr>
        <p:scale>
          <a:sx n="150" d="100"/>
          <a:sy n="150" d="100"/>
        </p:scale>
        <p:origin x="4162" y="-5064"/>
      </p:cViewPr>
      <p:guideLst>
        <p:guide orient="horz" pos="2880"/>
        <p:guide pos="23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3078237" cy="513554"/>
          </a:xfrm>
          <a:prstGeom prst="rect">
            <a:avLst/>
          </a:prstGeom>
        </p:spPr>
        <p:txBody>
          <a:bodyPr vert="horz" lIns="86859" tIns="43429" rIns="86859" bIns="43429" rtlCol="0"/>
          <a:lstStyle>
            <a:lvl1pPr algn="l">
              <a:defRPr sz="1100"/>
            </a:lvl1pPr>
          </a:lstStyle>
          <a:p>
            <a:endParaRPr lang="ko-KR" altLang="en-US"/>
          </a:p>
        </p:txBody>
      </p:sp>
      <p:sp>
        <p:nvSpPr>
          <p:cNvPr id="3" name="날짜 개체 틀 2"/>
          <p:cNvSpPr>
            <a:spLocks noGrp="1"/>
          </p:cNvSpPr>
          <p:nvPr>
            <p:ph type="dt" idx="1"/>
          </p:nvPr>
        </p:nvSpPr>
        <p:spPr>
          <a:xfrm>
            <a:off x="4022747" y="0"/>
            <a:ext cx="3078237" cy="513554"/>
          </a:xfrm>
          <a:prstGeom prst="rect">
            <a:avLst/>
          </a:prstGeom>
        </p:spPr>
        <p:txBody>
          <a:bodyPr vert="horz" lIns="86859" tIns="43429" rIns="86859" bIns="43429" rtlCol="0"/>
          <a:lstStyle>
            <a:lvl1pPr algn="r">
              <a:defRPr sz="1100"/>
            </a:lvl1pPr>
          </a:lstStyle>
          <a:p>
            <a:fld id="{0D96B0E9-06F7-4636-86BE-AD2D8F6B0596}" type="datetimeFigureOut">
              <a:rPr lang="ko-KR" altLang="en-US" smtClean="0"/>
              <a:t>2023-09-28</a:t>
            </a:fld>
            <a:endParaRPr lang="ko-KR" altLang="en-US"/>
          </a:p>
        </p:txBody>
      </p:sp>
      <p:sp>
        <p:nvSpPr>
          <p:cNvPr id="4" name="슬라이드 이미지 개체 틀 3"/>
          <p:cNvSpPr>
            <a:spLocks noGrp="1" noRot="1" noChangeAspect="1"/>
          </p:cNvSpPr>
          <p:nvPr>
            <p:ph type="sldImg" idx="2"/>
          </p:nvPr>
        </p:nvSpPr>
        <p:spPr>
          <a:xfrm>
            <a:off x="2332038" y="1279525"/>
            <a:ext cx="2438400" cy="3452813"/>
          </a:xfrm>
          <a:prstGeom prst="rect">
            <a:avLst/>
          </a:prstGeom>
          <a:noFill/>
          <a:ln w="12700">
            <a:solidFill>
              <a:prstClr val="black"/>
            </a:solidFill>
          </a:ln>
        </p:spPr>
        <p:txBody>
          <a:bodyPr vert="horz" lIns="86859" tIns="43429" rIns="86859" bIns="43429" rtlCol="0" anchor="ctr"/>
          <a:lstStyle/>
          <a:p>
            <a:endParaRPr lang="ko-KR" altLang="en-US"/>
          </a:p>
        </p:txBody>
      </p:sp>
      <p:sp>
        <p:nvSpPr>
          <p:cNvPr id="5" name="슬라이드 노트 개체 틀 4"/>
          <p:cNvSpPr>
            <a:spLocks noGrp="1"/>
          </p:cNvSpPr>
          <p:nvPr>
            <p:ph type="body" sz="quarter" idx="3"/>
          </p:nvPr>
        </p:nvSpPr>
        <p:spPr>
          <a:xfrm>
            <a:off x="710248" y="4925863"/>
            <a:ext cx="5681980" cy="4029423"/>
          </a:xfrm>
          <a:prstGeom prst="rect">
            <a:avLst/>
          </a:prstGeom>
        </p:spPr>
        <p:txBody>
          <a:bodyPr vert="horz" lIns="86859" tIns="43429" rIns="86859" bIns="43429"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9721060"/>
            <a:ext cx="3078237" cy="513554"/>
          </a:xfrm>
          <a:prstGeom prst="rect">
            <a:avLst/>
          </a:prstGeom>
        </p:spPr>
        <p:txBody>
          <a:bodyPr vert="horz" lIns="86859" tIns="43429" rIns="86859" bIns="43429" rtlCol="0" anchor="b"/>
          <a:lstStyle>
            <a:lvl1pPr algn="l">
              <a:defRPr sz="1100"/>
            </a:lvl1pPr>
          </a:lstStyle>
          <a:p>
            <a:endParaRPr lang="ko-KR" altLang="en-US"/>
          </a:p>
        </p:txBody>
      </p:sp>
      <p:sp>
        <p:nvSpPr>
          <p:cNvPr id="7" name="슬라이드 번호 개체 틀 6"/>
          <p:cNvSpPr>
            <a:spLocks noGrp="1"/>
          </p:cNvSpPr>
          <p:nvPr>
            <p:ph type="sldNum" sz="quarter" idx="5"/>
          </p:nvPr>
        </p:nvSpPr>
        <p:spPr>
          <a:xfrm>
            <a:off x="4022747" y="9721060"/>
            <a:ext cx="3078237" cy="513554"/>
          </a:xfrm>
          <a:prstGeom prst="rect">
            <a:avLst/>
          </a:prstGeom>
        </p:spPr>
        <p:txBody>
          <a:bodyPr vert="horz" lIns="86859" tIns="43429" rIns="86859" bIns="43429" rtlCol="0" anchor="b"/>
          <a:lstStyle>
            <a:lvl1pPr algn="r">
              <a:defRPr sz="1100"/>
            </a:lvl1pPr>
          </a:lstStyle>
          <a:p>
            <a:fld id="{3B2AB976-D4DD-4B1B-A872-7C32F7799D73}" type="slidenum">
              <a:rPr lang="ko-KR" altLang="en-US" smtClean="0"/>
              <a:t>‹#›</a:t>
            </a:fld>
            <a:endParaRPr lang="ko-KR" altLang="en-US"/>
          </a:p>
        </p:txBody>
      </p:sp>
    </p:spTree>
    <p:extLst>
      <p:ext uri="{BB962C8B-B14F-4D97-AF65-F5344CB8AC3E}">
        <p14:creationId xmlns:p14="http://schemas.microsoft.com/office/powerpoint/2010/main" val="156184225"/>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5"/>
          </p:nvPr>
        </p:nvSpPr>
        <p:spPr/>
        <p:txBody>
          <a:bodyPr/>
          <a:lstStyle/>
          <a:p>
            <a:fld id="{3B2AB976-D4DD-4B1B-A872-7C32F7799D73}" type="slidenum">
              <a:rPr lang="ko-KR" altLang="en-US" smtClean="0"/>
              <a:t>1</a:t>
            </a:fld>
            <a:endParaRPr lang="ko-KR" altLang="en-US"/>
          </a:p>
        </p:txBody>
      </p:sp>
    </p:spTree>
    <p:extLst>
      <p:ext uri="{BB962C8B-B14F-4D97-AF65-F5344CB8AC3E}">
        <p14:creationId xmlns:p14="http://schemas.microsoft.com/office/powerpoint/2010/main" val="1720291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7" y="3314954"/>
            <a:ext cx="642302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8304"/>
            <a:ext cx="528955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9/28/2023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a:xfrm>
            <a:off x="377825" y="2459482"/>
            <a:ext cx="6800850" cy="7057644"/>
          </a:xfrm>
          <a:prstGeom prst="rect">
            <a:avLst/>
          </a:prstGeom>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9/28/2023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7825" y="2459482"/>
            <a:ext cx="3287077"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2"/>
            <a:ext cx="3287077"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9/28/2023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9/28/2023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9/28/2023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7825" y="427736"/>
            <a:ext cx="680085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7825" y="2459482"/>
            <a:ext cx="6800850" cy="7057644"/>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2569210" y="9944862"/>
            <a:ext cx="2418080"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825" y="9944862"/>
            <a:ext cx="173799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9/28/2023</a:t>
            </a:fld>
            <a:endParaRPr lang="en-US"/>
          </a:p>
        </p:txBody>
      </p:sp>
      <p:sp>
        <p:nvSpPr>
          <p:cNvPr id="6" name="Holder 6"/>
          <p:cNvSpPr>
            <a:spLocks noGrp="1"/>
          </p:cNvSpPr>
          <p:nvPr>
            <p:ph type="sldNum" sz="quarter" idx="7"/>
          </p:nvPr>
        </p:nvSpPr>
        <p:spPr>
          <a:xfrm>
            <a:off x="5440680" y="9944862"/>
            <a:ext cx="173799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9574" y="1133699"/>
            <a:ext cx="6767526" cy="692497"/>
          </a:xfrm>
          <a:prstGeom prst="rect">
            <a:avLst/>
          </a:prstGeom>
        </p:spPr>
        <p:txBody>
          <a:bodyPr vert="horz" wrap="square" lIns="0" tIns="60960" rIns="0" bIns="0" rtlCol="0">
            <a:spAutoFit/>
          </a:bodyPr>
          <a:lstStyle/>
          <a:p>
            <a:pPr marL="1200150">
              <a:lnSpc>
                <a:spcPct val="100000"/>
              </a:lnSpc>
              <a:spcBef>
                <a:spcPts val="480"/>
              </a:spcBef>
            </a:pPr>
            <a:r>
              <a:rPr lang="en-US" altLang="ko-KR" sz="1200" dirty="0">
                <a:latin typeface="Trebuchet MS"/>
                <a:cs typeface="Trebuchet MS"/>
              </a:rPr>
              <a:t>2024 </a:t>
            </a:r>
            <a:r>
              <a:rPr sz="1200" dirty="0">
                <a:latin typeface="Trebuchet MS"/>
                <a:cs typeface="Trebuchet MS"/>
              </a:rPr>
              <a:t>IEEE Network Operations and Management Symposium</a:t>
            </a:r>
            <a:r>
              <a:rPr lang="en-US" altLang="ko-KR" sz="1200" dirty="0">
                <a:latin typeface="Trebuchet MS"/>
                <a:cs typeface="Trebuchet MS"/>
              </a:rPr>
              <a:t> (NOMS 2024)</a:t>
            </a:r>
            <a:endParaRPr sz="1200" dirty="0">
              <a:latin typeface="Trebuchet MS"/>
              <a:cs typeface="Trebuchet MS"/>
            </a:endParaRPr>
          </a:p>
          <a:p>
            <a:pPr marL="1200150">
              <a:lnSpc>
                <a:spcPct val="100000"/>
              </a:lnSpc>
              <a:spcBef>
                <a:spcPts val="345"/>
              </a:spcBef>
            </a:pPr>
            <a:r>
              <a:rPr lang="en-US" sz="1200" dirty="0">
                <a:latin typeface="Trebuchet MS"/>
                <a:cs typeface="Trebuchet MS"/>
              </a:rPr>
              <a:t>6</a:t>
            </a:r>
            <a:r>
              <a:rPr sz="1200" dirty="0">
                <a:latin typeface="Trebuchet MS"/>
                <a:cs typeface="Trebuchet MS"/>
              </a:rPr>
              <a:t>-1</a:t>
            </a:r>
            <a:r>
              <a:rPr lang="en-US" sz="1200" dirty="0">
                <a:latin typeface="Trebuchet MS"/>
                <a:cs typeface="Trebuchet MS"/>
              </a:rPr>
              <a:t>0</a:t>
            </a:r>
            <a:r>
              <a:rPr sz="1200" dirty="0">
                <a:latin typeface="Trebuchet MS"/>
                <a:cs typeface="Trebuchet MS"/>
              </a:rPr>
              <a:t> May 202</a:t>
            </a:r>
            <a:r>
              <a:rPr lang="en-US" sz="1200" dirty="0">
                <a:latin typeface="Trebuchet MS"/>
                <a:cs typeface="Trebuchet MS"/>
              </a:rPr>
              <a:t>4</a:t>
            </a:r>
            <a:r>
              <a:rPr sz="1200" dirty="0">
                <a:latin typeface="Trebuchet MS"/>
                <a:cs typeface="Trebuchet MS"/>
              </a:rPr>
              <a:t>  </a:t>
            </a:r>
            <a:r>
              <a:rPr lang="en-US" sz="1200" dirty="0">
                <a:latin typeface="Trebuchet MS"/>
                <a:cs typeface="Trebuchet MS"/>
              </a:rPr>
              <a:t>Seoul, Korea</a:t>
            </a:r>
          </a:p>
          <a:p>
            <a:pPr marL="1200150">
              <a:lnSpc>
                <a:spcPct val="100000"/>
              </a:lnSpc>
              <a:spcBef>
                <a:spcPts val="345"/>
              </a:spcBef>
            </a:pPr>
            <a:r>
              <a:rPr lang="en-US" altLang="ko-KR" sz="1200" i="1" dirty="0">
                <a:solidFill>
                  <a:srgbClr val="444746"/>
                </a:solidFill>
                <a:effectLst/>
                <a:latin typeface="Roboto" panose="02000000000000000000" pitchFamily="2" charset="0"/>
              </a:rPr>
              <a:t>Towards intelligent, reliable, and sustainable network and service management</a:t>
            </a:r>
            <a:endParaRPr sz="1200" i="1" dirty="0">
              <a:latin typeface="Trebuchet MS"/>
              <a:cs typeface="Trebuchet MS"/>
            </a:endParaRPr>
          </a:p>
        </p:txBody>
      </p:sp>
      <p:sp>
        <p:nvSpPr>
          <p:cNvPr id="3" name="object 3"/>
          <p:cNvSpPr txBox="1"/>
          <p:nvPr/>
        </p:nvSpPr>
        <p:spPr>
          <a:xfrm>
            <a:off x="346965" y="4031195"/>
            <a:ext cx="2181113" cy="3835794"/>
          </a:xfrm>
          <a:prstGeom prst="rect">
            <a:avLst/>
          </a:prstGeom>
        </p:spPr>
        <p:txBody>
          <a:bodyPr vert="horz" wrap="square" lIns="0" tIns="50165" rIns="0" bIns="0" rtlCol="0">
            <a:spAutoFit/>
          </a:bodyPr>
          <a:lstStyle/>
          <a:p>
            <a:pPr marL="12700">
              <a:lnSpc>
                <a:spcPct val="100000"/>
              </a:lnSpc>
              <a:spcBef>
                <a:spcPts val="395"/>
              </a:spcBef>
            </a:pPr>
            <a:r>
              <a:rPr sz="900" b="1" dirty="0">
                <a:latin typeface="Arial" panose="020B0604020202020204" pitchFamily="34" charset="0"/>
                <a:cs typeface="Arial" panose="020B0604020202020204" pitchFamily="34" charset="0"/>
              </a:rPr>
              <a:t>Network Management</a:t>
            </a:r>
          </a:p>
          <a:p>
            <a:pPr marL="102235" indent="-65405">
              <a:lnSpc>
                <a:spcPct val="90000"/>
              </a:lnSpc>
              <a:spcBef>
                <a:spcPts val="26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IP Networks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Wireless and Cellular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Optical Networks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Virtual Networks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Home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Access Networks</a:t>
            </a:r>
          </a:p>
          <a:p>
            <a:pPr marL="102235" indent="-65405">
              <a:lnSpc>
                <a:spcPct val="90000"/>
              </a:lnSpc>
              <a:spcBef>
                <a:spcPts val="219"/>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Fog and Edge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Wide Area Networks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Enterprise and Campus Networks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Data Center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Industrial Networks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Vehicular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IoT and Sensor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Information-Centric Networks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5G network and Beyond (6G)</a:t>
            </a:r>
            <a:br>
              <a:rPr lang="en-US" sz="800" dirty="0">
                <a:latin typeface="Arial" panose="020B0604020202020204" pitchFamily="34" charset="0"/>
                <a:cs typeface="Arial" panose="020B0604020202020204" pitchFamily="34" charset="0"/>
              </a:rPr>
            </a:br>
            <a:br>
              <a:rPr lang="en-US" sz="800" dirty="0">
                <a:latin typeface="Arial" panose="020B0604020202020204" pitchFamily="34" charset="0"/>
                <a:cs typeface="Arial" panose="020B0604020202020204" pitchFamily="34" charset="0"/>
              </a:rPr>
            </a:br>
            <a:r>
              <a:rPr sz="900" b="1" dirty="0">
                <a:latin typeface="Arial" panose="020B0604020202020204" pitchFamily="34" charset="0"/>
                <a:cs typeface="Arial" panose="020B0604020202020204" pitchFamily="34" charset="0"/>
              </a:rPr>
              <a:t>Service Management</a:t>
            </a:r>
          </a:p>
          <a:p>
            <a:pPr marL="102235" indent="-65405">
              <a:lnSpc>
                <a:spcPct val="90000"/>
              </a:lnSpc>
              <a:spcBef>
                <a:spcPts val="28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Multimedia Services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Content Delivery Services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Cloud Computing Services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Internet Connectivity and Internet Access Services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Internet of Things Services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Security Services</a:t>
            </a:r>
          </a:p>
          <a:p>
            <a:pPr marL="102235" indent="-65405">
              <a:lnSpc>
                <a:spcPct val="90000"/>
              </a:lnSpc>
              <a:spcBef>
                <a:spcPts val="219"/>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Context-Aware Services</a:t>
            </a:r>
          </a:p>
          <a:p>
            <a:pPr marL="102235" indent="-65405">
              <a:lnSpc>
                <a:spcPct val="90000"/>
              </a:lnSpc>
              <a:spcBef>
                <a:spcPts val="215"/>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Information Technology Services</a:t>
            </a:r>
          </a:p>
          <a:p>
            <a:pPr marL="102235" indent="-65405">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Service Assurance</a:t>
            </a:r>
          </a:p>
        </p:txBody>
      </p:sp>
      <p:sp>
        <p:nvSpPr>
          <p:cNvPr id="4" name="object 4"/>
          <p:cNvSpPr txBox="1"/>
          <p:nvPr/>
        </p:nvSpPr>
        <p:spPr>
          <a:xfrm>
            <a:off x="2627484" y="4031195"/>
            <a:ext cx="1991711" cy="3933256"/>
          </a:xfrm>
          <a:prstGeom prst="rect">
            <a:avLst/>
          </a:prstGeom>
        </p:spPr>
        <p:txBody>
          <a:bodyPr vert="horz" wrap="square" lIns="0" tIns="50165" rIns="0" bIns="0" rtlCol="0">
            <a:spAutoFit/>
          </a:bodyPr>
          <a:lstStyle/>
          <a:p>
            <a:pPr marL="12700">
              <a:lnSpc>
                <a:spcPct val="100000"/>
              </a:lnSpc>
              <a:spcBef>
                <a:spcPts val="395"/>
              </a:spcBef>
            </a:pPr>
            <a:r>
              <a:rPr sz="900" b="1" dirty="0">
                <a:latin typeface="Arial" panose="020B0604020202020204" pitchFamily="34" charset="0"/>
                <a:cs typeface="Arial" panose="020B0604020202020204" pitchFamily="34" charset="0"/>
              </a:rPr>
              <a:t>Business Management</a:t>
            </a:r>
          </a:p>
          <a:p>
            <a:pPr marL="102235" indent="-65405">
              <a:lnSpc>
                <a:spcPct val="90000"/>
              </a:lnSpc>
              <a:spcBef>
                <a:spcPts val="260"/>
              </a:spcBef>
              <a:buChar char="-"/>
              <a:tabLst>
                <a:tab pos="102870" algn="l"/>
              </a:tabLst>
            </a:pPr>
            <a:r>
              <a:rPr sz="800" dirty="0">
                <a:latin typeface="Arial" panose="020B0604020202020204" pitchFamily="34" charset="0"/>
                <a:cs typeface="Arial" panose="020B0604020202020204" pitchFamily="34" charset="0"/>
              </a:rPr>
              <a:t>Economic Aspects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Multi-Stakeholder Aspects</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Service Level Agreements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Lifecycle Aspects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Process and Workflow Aspects</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Legal Perspective</a:t>
            </a:r>
          </a:p>
          <a:p>
            <a:pPr marL="102235" indent="-65405">
              <a:lnSpc>
                <a:spcPct val="90000"/>
              </a:lnSpc>
              <a:spcBef>
                <a:spcPts val="219"/>
              </a:spcBef>
              <a:buChar char="-"/>
              <a:tabLst>
                <a:tab pos="102870" algn="l"/>
              </a:tabLst>
            </a:pPr>
            <a:r>
              <a:rPr sz="800" dirty="0">
                <a:latin typeface="Arial" panose="020B0604020202020204" pitchFamily="34" charset="0"/>
                <a:cs typeface="Arial" panose="020B0604020202020204" pitchFamily="34" charset="0"/>
              </a:rPr>
              <a:t>Regulatory Perspective</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Privacy Aspects</a:t>
            </a:r>
          </a:p>
          <a:p>
            <a:pPr marL="102870" indent="-65405">
              <a:lnSpc>
                <a:spcPct val="90000"/>
              </a:lnSpc>
              <a:spcBef>
                <a:spcPts val="235"/>
              </a:spcBef>
              <a:buSzPct val="112500"/>
              <a:buChar char="-"/>
              <a:tabLst>
                <a:tab pos="102870" algn="l"/>
              </a:tabLst>
            </a:pPr>
            <a:r>
              <a:rPr sz="800" dirty="0">
                <a:latin typeface="Arial" panose="020B0604020202020204" pitchFamily="34" charset="0"/>
                <a:cs typeface="Arial" panose="020B0604020202020204" pitchFamily="34" charset="0"/>
              </a:rPr>
              <a:t>Organizational Aspects</a:t>
            </a:r>
          </a:p>
          <a:p>
            <a:pPr marL="12700">
              <a:spcBef>
                <a:spcPts val="600"/>
              </a:spcBef>
            </a:pPr>
            <a:r>
              <a:rPr sz="900" b="1" dirty="0">
                <a:latin typeface="Arial" panose="020B0604020202020204" pitchFamily="34" charset="0"/>
                <a:cs typeface="Arial" panose="020B0604020202020204" pitchFamily="34" charset="0"/>
              </a:rPr>
              <a:t>Functional Areas</a:t>
            </a:r>
          </a:p>
          <a:p>
            <a:pPr marL="102235" indent="-65405">
              <a:lnSpc>
                <a:spcPct val="90000"/>
              </a:lnSpc>
              <a:spcBef>
                <a:spcPts val="280"/>
              </a:spcBef>
              <a:buChar char="-"/>
              <a:tabLst>
                <a:tab pos="102870" algn="l"/>
              </a:tabLst>
            </a:pPr>
            <a:r>
              <a:rPr lang="en-US" sz="800" dirty="0">
                <a:latin typeface="Arial" panose="020B0604020202020204" pitchFamily="34" charset="0"/>
                <a:cs typeface="Arial" panose="020B0604020202020204" pitchFamily="34" charset="0"/>
              </a:rPr>
              <a:t>Fault Management</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Configuration Management</a:t>
            </a:r>
          </a:p>
          <a:p>
            <a:pPr marL="102235" indent="-65405">
              <a:lnSpc>
                <a:spcPct val="90000"/>
              </a:lnSpc>
              <a:spcBef>
                <a:spcPts val="219"/>
              </a:spcBef>
              <a:buChar char="-"/>
              <a:tabLst>
                <a:tab pos="102870" algn="l"/>
              </a:tabLst>
            </a:pPr>
            <a:r>
              <a:rPr sz="800" dirty="0">
                <a:latin typeface="Arial" panose="020B0604020202020204" pitchFamily="34" charset="0"/>
                <a:cs typeface="Arial" panose="020B0604020202020204" pitchFamily="34" charset="0"/>
              </a:rPr>
              <a:t>Accounting Management</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Performance Management</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Security Management</a:t>
            </a:r>
          </a:p>
          <a:p>
            <a:pPr marL="12700">
              <a:lnSpc>
                <a:spcPct val="100000"/>
              </a:lnSpc>
              <a:spcBef>
                <a:spcPts val="600"/>
              </a:spcBef>
            </a:pPr>
            <a:r>
              <a:rPr sz="900" b="1" dirty="0">
                <a:latin typeface="Arial" panose="020B0604020202020204" pitchFamily="34" charset="0"/>
                <a:cs typeface="Arial" panose="020B0604020202020204" pitchFamily="34" charset="0"/>
              </a:rPr>
              <a:t>Management Paradigms</a:t>
            </a:r>
          </a:p>
          <a:p>
            <a:pPr marL="102235" indent="-65405">
              <a:lnSpc>
                <a:spcPct val="90000"/>
              </a:lnSpc>
              <a:spcBef>
                <a:spcPts val="260"/>
              </a:spcBef>
              <a:buChar char="-"/>
              <a:tabLst>
                <a:tab pos="102870" algn="l"/>
              </a:tabLst>
            </a:pPr>
            <a:r>
              <a:rPr sz="800" dirty="0">
                <a:latin typeface="Arial" panose="020B0604020202020204" pitchFamily="34" charset="0"/>
                <a:cs typeface="Arial" panose="020B0604020202020204" pitchFamily="34" charset="0"/>
              </a:rPr>
              <a:t>Centralized Management</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Hierarchical Management</a:t>
            </a:r>
          </a:p>
          <a:p>
            <a:pPr marL="102235" indent="-65405">
              <a:lnSpc>
                <a:spcPct val="90000"/>
              </a:lnSpc>
              <a:spcBef>
                <a:spcPts val="219"/>
              </a:spcBef>
              <a:buChar char="-"/>
              <a:tabLst>
                <a:tab pos="102870" algn="l"/>
              </a:tabLst>
            </a:pPr>
            <a:r>
              <a:rPr sz="800" dirty="0">
                <a:latin typeface="Arial" panose="020B0604020202020204" pitchFamily="34" charset="0"/>
                <a:cs typeface="Arial" panose="020B0604020202020204" pitchFamily="34" charset="0"/>
              </a:rPr>
              <a:t>Distributed Management</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Federated Management</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Autonomic and Cognitive Management</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Policy- and Intent-Based Management</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Model-Driven Management</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Pro-active Management</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Energy-aware Management</a:t>
            </a:r>
          </a:p>
          <a:p>
            <a:pPr marL="102235" indent="-66040">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QoE-Centric Management</a:t>
            </a:r>
          </a:p>
        </p:txBody>
      </p:sp>
      <p:sp>
        <p:nvSpPr>
          <p:cNvPr id="5" name="object 5"/>
          <p:cNvSpPr txBox="1"/>
          <p:nvPr/>
        </p:nvSpPr>
        <p:spPr>
          <a:xfrm>
            <a:off x="4829868" y="4031195"/>
            <a:ext cx="2379598" cy="4219488"/>
          </a:xfrm>
          <a:prstGeom prst="rect">
            <a:avLst/>
          </a:prstGeom>
        </p:spPr>
        <p:txBody>
          <a:bodyPr vert="horz" wrap="square" lIns="0" tIns="50165" rIns="0" bIns="0" rtlCol="0">
            <a:spAutoFit/>
          </a:bodyPr>
          <a:lstStyle/>
          <a:p>
            <a:pPr marL="12700">
              <a:spcBef>
                <a:spcPts val="509"/>
              </a:spcBef>
            </a:pPr>
            <a:r>
              <a:rPr sz="900" b="1" dirty="0">
                <a:latin typeface="Arial" panose="020B0604020202020204" pitchFamily="34" charset="0"/>
                <a:cs typeface="Arial" panose="020B0604020202020204" pitchFamily="34" charset="0"/>
              </a:rPr>
              <a:t>Technologies</a:t>
            </a:r>
          </a:p>
          <a:p>
            <a:pPr marL="102235" indent="-65405">
              <a:lnSpc>
                <a:spcPct val="90000"/>
              </a:lnSpc>
              <a:spcBef>
                <a:spcPts val="260"/>
              </a:spcBef>
              <a:buChar char="-"/>
              <a:tabLst>
                <a:tab pos="102870" algn="l"/>
              </a:tabLst>
            </a:pPr>
            <a:r>
              <a:rPr sz="800" dirty="0">
                <a:latin typeface="Arial" panose="020B0604020202020204" pitchFamily="34" charset="0"/>
                <a:cs typeface="Arial" panose="020B0604020202020204" pitchFamily="34" charset="0"/>
              </a:rPr>
              <a:t>Communication Protocols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Middleware</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Overlay Networks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Peer-to-Peer Networks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Cloud Computing and Cloud Storage</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Data, Information, and Semantic Models</a:t>
            </a:r>
          </a:p>
          <a:p>
            <a:pPr marL="102235" indent="-65405">
              <a:lnSpc>
                <a:spcPct val="90000"/>
              </a:lnSpc>
              <a:spcBef>
                <a:spcPts val="219"/>
              </a:spcBef>
              <a:buChar char="-"/>
              <a:tabLst>
                <a:tab pos="102870" algn="l"/>
              </a:tabLst>
            </a:pPr>
            <a:r>
              <a:rPr sz="800" dirty="0">
                <a:latin typeface="Arial" panose="020B0604020202020204" pitchFamily="34" charset="0"/>
                <a:cs typeface="Arial" panose="020B0604020202020204" pitchFamily="34" charset="0"/>
              </a:rPr>
              <a:t>Information Visualization</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Software-Defined Networking</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Network Function Virtualization</a:t>
            </a:r>
          </a:p>
          <a:p>
            <a:pPr marL="102235" indent="-66040">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Orchestration</a:t>
            </a:r>
          </a:p>
          <a:p>
            <a:pPr marL="102235" indent="-66040">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Operations and Business Support Systems</a:t>
            </a:r>
          </a:p>
          <a:p>
            <a:pPr marL="102235" indent="-66040">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Control and Data Plane Programmability</a:t>
            </a:r>
          </a:p>
          <a:p>
            <a:pPr marL="102235" indent="-66040">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Distributed Ledger Technology</a:t>
            </a:r>
            <a:endParaRPr lang="en-US" sz="800" dirty="0">
              <a:latin typeface="Arial" panose="020B0604020202020204" pitchFamily="34" charset="0"/>
              <a:cs typeface="Arial" panose="020B0604020202020204" pitchFamily="34" charset="0"/>
            </a:endParaRPr>
          </a:p>
          <a:p>
            <a:pPr marL="102235" indent="-66040">
              <a:lnSpc>
                <a:spcPct val="90000"/>
              </a:lnSpc>
              <a:spcBef>
                <a:spcPts val="240"/>
              </a:spcBef>
              <a:buChar char="-"/>
              <a:tabLst>
                <a:tab pos="102870" algn="l"/>
              </a:tabLst>
            </a:pPr>
            <a:r>
              <a:rPr lang="en-US" altLang="ko-KR" sz="800" dirty="0">
                <a:solidFill>
                  <a:schemeClr val="tx1"/>
                </a:solidFill>
                <a:latin typeface="Arial" panose="020B0604020202020204" pitchFamily="34" charset="0"/>
                <a:cs typeface="Arial" panose="020B0604020202020204" pitchFamily="34" charset="0"/>
              </a:rPr>
              <a:t>Digital Twin</a:t>
            </a:r>
            <a:br>
              <a:rPr lang="en-US" sz="800" dirty="0">
                <a:latin typeface="Arial" panose="020B0604020202020204" pitchFamily="34" charset="0"/>
                <a:cs typeface="Arial" panose="020B0604020202020204" pitchFamily="34" charset="0"/>
              </a:rPr>
            </a:br>
            <a:br>
              <a:rPr lang="en-US" sz="800" dirty="0">
                <a:latin typeface="Arial" panose="020B0604020202020204" pitchFamily="34" charset="0"/>
                <a:cs typeface="Arial" panose="020B0604020202020204" pitchFamily="34" charset="0"/>
              </a:rPr>
            </a:br>
            <a:r>
              <a:rPr sz="900" b="1" dirty="0">
                <a:latin typeface="Arial" panose="020B0604020202020204" pitchFamily="34" charset="0"/>
                <a:cs typeface="Arial" panose="020B0604020202020204" pitchFamily="34" charset="0"/>
              </a:rPr>
              <a:t>Methods</a:t>
            </a:r>
          </a:p>
          <a:p>
            <a:pPr marL="102235" indent="-65405">
              <a:lnSpc>
                <a:spcPct val="90000"/>
              </a:lnSpc>
              <a:spcBef>
                <a:spcPts val="260"/>
              </a:spcBef>
              <a:buChar char="-"/>
              <a:tabLst>
                <a:tab pos="102870" algn="l"/>
              </a:tabLst>
            </a:pPr>
            <a:r>
              <a:rPr sz="800" dirty="0">
                <a:latin typeface="Arial" panose="020B0604020202020204" pitchFamily="34" charset="0"/>
                <a:cs typeface="Arial" panose="020B0604020202020204" pitchFamily="34" charset="0"/>
              </a:rPr>
              <a:t>Mathematical Logic and Automated Reasoning</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Optimization Theories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Control Theory</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Probability Theory, Stochastic Processes, and Queuing Theory</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Artificial Intelligence and Machine Learning</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Evolutionary Algorithms</a:t>
            </a:r>
          </a:p>
          <a:p>
            <a:pPr marL="102235" indent="-65405">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Economic Theory and Game Theory</a:t>
            </a:r>
          </a:p>
          <a:p>
            <a:pPr marL="102235" indent="-65405">
              <a:lnSpc>
                <a:spcPct val="90000"/>
              </a:lnSpc>
              <a:spcBef>
                <a:spcPts val="219"/>
              </a:spcBef>
              <a:buChar char="-"/>
              <a:tabLst>
                <a:tab pos="102870" algn="l"/>
              </a:tabLst>
            </a:pPr>
            <a:r>
              <a:rPr sz="800" dirty="0">
                <a:latin typeface="Arial" panose="020B0604020202020204" pitchFamily="34" charset="0"/>
                <a:cs typeface="Arial" panose="020B0604020202020204" pitchFamily="34" charset="0"/>
              </a:rPr>
              <a:t>Monitoring and Measurements</a:t>
            </a:r>
          </a:p>
          <a:p>
            <a:pPr marL="102235" indent="-65405">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Data Mining and (Big) Data Analysis</a:t>
            </a:r>
          </a:p>
          <a:p>
            <a:pPr marL="102235" indent="-66040">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Computer Simulation Experiments</a:t>
            </a:r>
          </a:p>
          <a:p>
            <a:pPr marL="102235" indent="-66040">
              <a:lnSpc>
                <a:spcPct val="90000"/>
              </a:lnSpc>
              <a:spcBef>
                <a:spcPts val="215"/>
              </a:spcBef>
              <a:buChar char="-"/>
              <a:tabLst>
                <a:tab pos="102870" algn="l"/>
              </a:tabLst>
            </a:pPr>
            <a:r>
              <a:rPr sz="800" dirty="0">
                <a:latin typeface="Arial" panose="020B0604020202020204" pitchFamily="34" charset="0"/>
                <a:cs typeface="Arial" panose="020B0604020202020204" pitchFamily="34" charset="0"/>
              </a:rPr>
              <a:t>Testbed Experimentation and Field Trials</a:t>
            </a:r>
          </a:p>
          <a:p>
            <a:pPr marL="102235" indent="-66040">
              <a:lnSpc>
                <a:spcPct val="90000"/>
              </a:lnSpc>
              <a:spcBef>
                <a:spcPts val="240"/>
              </a:spcBef>
              <a:buChar char="-"/>
              <a:tabLst>
                <a:tab pos="102870" algn="l"/>
              </a:tabLst>
            </a:pPr>
            <a:r>
              <a:rPr sz="800" dirty="0">
                <a:latin typeface="Arial" panose="020B0604020202020204" pitchFamily="34" charset="0"/>
                <a:cs typeface="Arial" panose="020B0604020202020204" pitchFamily="34" charset="0"/>
              </a:rPr>
              <a:t>Software Engineering Methodologies</a:t>
            </a:r>
          </a:p>
        </p:txBody>
      </p:sp>
      <p:sp>
        <p:nvSpPr>
          <p:cNvPr id="8" name="object 8"/>
          <p:cNvSpPr txBox="1"/>
          <p:nvPr/>
        </p:nvSpPr>
        <p:spPr>
          <a:xfrm>
            <a:off x="346965" y="9509625"/>
            <a:ext cx="2399410" cy="745717"/>
          </a:xfrm>
          <a:prstGeom prst="rect">
            <a:avLst/>
          </a:prstGeom>
        </p:spPr>
        <p:txBody>
          <a:bodyPr vert="horz" wrap="square" lIns="0" tIns="98425" rIns="0" bIns="0" rtlCol="0">
            <a:spAutoFit/>
          </a:bodyPr>
          <a:lstStyle/>
          <a:p>
            <a:pPr>
              <a:lnSpc>
                <a:spcPct val="100000"/>
              </a:lnSpc>
              <a:spcBef>
                <a:spcPts val="685"/>
              </a:spcBef>
            </a:pPr>
            <a:r>
              <a:rPr sz="1050" dirty="0">
                <a:solidFill>
                  <a:srgbClr val="4472C4"/>
                </a:solidFill>
                <a:latin typeface="Trebuchet MS"/>
                <a:cs typeface="Trebuchet MS"/>
              </a:rPr>
              <a:t>Important Dates:</a:t>
            </a:r>
            <a:endParaRPr sz="1050" dirty="0">
              <a:latin typeface="Trebuchet MS"/>
              <a:cs typeface="Trebuchet MS"/>
            </a:endParaRPr>
          </a:p>
          <a:p>
            <a:pPr marL="102870" indent="-64769">
              <a:lnSpc>
                <a:spcPct val="100000"/>
              </a:lnSpc>
              <a:spcBef>
                <a:spcPts val="470"/>
              </a:spcBef>
              <a:buSzPct val="106666"/>
              <a:buChar char="-"/>
              <a:tabLst>
                <a:tab pos="102870" algn="l"/>
              </a:tabLst>
            </a:pPr>
            <a:r>
              <a:rPr sz="750" dirty="0">
                <a:latin typeface="Arial" panose="020B0604020202020204" pitchFamily="34" charset="0"/>
                <a:cs typeface="Arial" panose="020B0604020202020204" pitchFamily="34" charset="0"/>
              </a:rPr>
              <a:t>Paper Submission Deadline</a:t>
            </a:r>
            <a:r>
              <a:rPr sz="800" dirty="0">
                <a:latin typeface="Arial" panose="020B0604020202020204" pitchFamily="34" charset="0"/>
                <a:cs typeface="Arial" panose="020B0604020202020204" pitchFamily="34" charset="0"/>
              </a:rPr>
              <a:t>: </a:t>
            </a:r>
            <a:r>
              <a:rPr lang="en-US" sz="800" b="1" dirty="0">
                <a:solidFill>
                  <a:srgbClr val="FF0000"/>
                </a:solidFill>
                <a:latin typeface="Arial" panose="020B0604020202020204" pitchFamily="34" charset="0"/>
                <a:cs typeface="Arial" panose="020B0604020202020204" pitchFamily="34" charset="0"/>
              </a:rPr>
              <a:t>Oct</a:t>
            </a:r>
            <a:r>
              <a:rPr sz="800" b="1" dirty="0">
                <a:solidFill>
                  <a:srgbClr val="FF0000"/>
                </a:solidFill>
                <a:latin typeface="Arial" panose="020B0604020202020204" pitchFamily="34" charset="0"/>
                <a:cs typeface="Arial" panose="020B0604020202020204" pitchFamily="34" charset="0"/>
              </a:rPr>
              <a:t>. </a:t>
            </a:r>
            <a:r>
              <a:rPr lang="en-US" sz="800" b="1" dirty="0">
                <a:solidFill>
                  <a:srgbClr val="FF0000"/>
                </a:solidFill>
                <a:latin typeface="Arial" panose="020B0604020202020204" pitchFamily="34" charset="0"/>
                <a:cs typeface="Arial" panose="020B0604020202020204" pitchFamily="34" charset="0"/>
              </a:rPr>
              <a:t>13</a:t>
            </a:r>
            <a:r>
              <a:rPr sz="800" b="1" strike="noStrike" dirty="0">
                <a:solidFill>
                  <a:srgbClr val="FF0000"/>
                </a:solidFill>
                <a:latin typeface="Arial" panose="020B0604020202020204" pitchFamily="34" charset="0"/>
                <a:cs typeface="Arial" panose="020B0604020202020204" pitchFamily="34" charset="0"/>
              </a:rPr>
              <a:t>, 202</a:t>
            </a:r>
            <a:r>
              <a:rPr lang="en-US" sz="800" b="1" strike="noStrike" dirty="0">
                <a:solidFill>
                  <a:srgbClr val="FF0000"/>
                </a:solidFill>
                <a:latin typeface="Arial" panose="020B0604020202020204" pitchFamily="34" charset="0"/>
                <a:cs typeface="Arial" panose="020B0604020202020204" pitchFamily="34" charset="0"/>
              </a:rPr>
              <a:t>3 </a:t>
            </a:r>
            <a:r>
              <a:rPr lang="en-US" sz="600" b="1" strike="noStrike" dirty="0">
                <a:solidFill>
                  <a:srgbClr val="FF0000"/>
                </a:solidFill>
                <a:latin typeface="Arial" panose="020B0604020202020204" pitchFamily="34" charset="0"/>
                <a:cs typeface="Arial" panose="020B0604020202020204" pitchFamily="34" charset="0"/>
              </a:rPr>
              <a:t>(E</a:t>
            </a:r>
            <a:r>
              <a:rPr lang="en-US" sz="600" b="1" dirty="0">
                <a:solidFill>
                  <a:srgbClr val="FF0000"/>
                </a:solidFill>
                <a:latin typeface="Arial" panose="020B0604020202020204" pitchFamily="34" charset="0"/>
                <a:cs typeface="Arial" panose="020B0604020202020204" pitchFamily="34" charset="0"/>
              </a:rPr>
              <a:t>xtended)</a:t>
            </a:r>
          </a:p>
          <a:p>
            <a:pPr marL="102870" indent="-64769">
              <a:lnSpc>
                <a:spcPct val="100000"/>
              </a:lnSpc>
              <a:spcBef>
                <a:spcPts val="219"/>
              </a:spcBef>
              <a:buSzPct val="106666"/>
              <a:buChar char="-"/>
              <a:tabLst>
                <a:tab pos="102870" algn="l"/>
              </a:tabLst>
            </a:pPr>
            <a:r>
              <a:rPr lang="en-US" sz="750" dirty="0">
                <a:latin typeface="Arial" panose="020B0604020202020204" pitchFamily="34" charset="0"/>
                <a:cs typeface="Arial" panose="020B0604020202020204" pitchFamily="34" charset="0"/>
              </a:rPr>
              <a:t>Notification of Acceptance</a:t>
            </a:r>
            <a:r>
              <a:rPr lang="en-US" sz="800" dirty="0">
                <a:latin typeface="Arial" panose="020B0604020202020204" pitchFamily="34" charset="0"/>
                <a:cs typeface="Arial" panose="020B0604020202020204" pitchFamily="34" charset="0"/>
              </a:rPr>
              <a:t>: </a:t>
            </a:r>
            <a:r>
              <a:rPr lang="en-US" sz="800" dirty="0">
                <a:solidFill>
                  <a:srgbClr val="FF0000"/>
                </a:solidFill>
                <a:latin typeface="Arial" panose="020B0604020202020204" pitchFamily="34" charset="0"/>
                <a:cs typeface="Arial" panose="020B0604020202020204" pitchFamily="34" charset="0"/>
              </a:rPr>
              <a:t>Dec. 22, 2023</a:t>
            </a:r>
          </a:p>
          <a:p>
            <a:pPr marL="102870" indent="-64769">
              <a:lnSpc>
                <a:spcPct val="100000"/>
              </a:lnSpc>
              <a:spcBef>
                <a:spcPts val="240"/>
              </a:spcBef>
              <a:buSzPct val="106666"/>
              <a:buChar char="-"/>
              <a:tabLst>
                <a:tab pos="102870" algn="l"/>
              </a:tabLst>
            </a:pPr>
            <a:r>
              <a:rPr sz="750" dirty="0">
                <a:latin typeface="Arial" panose="020B0604020202020204" pitchFamily="34" charset="0"/>
                <a:cs typeface="Arial" panose="020B0604020202020204" pitchFamily="34" charset="0"/>
              </a:rPr>
              <a:t>Final Camera Ready</a:t>
            </a:r>
            <a:r>
              <a:rPr sz="800" dirty="0">
                <a:latin typeface="Arial" panose="020B0604020202020204" pitchFamily="34" charset="0"/>
                <a:cs typeface="Arial" panose="020B0604020202020204" pitchFamily="34" charset="0"/>
              </a:rPr>
              <a:t>: </a:t>
            </a:r>
            <a:r>
              <a:rPr lang="en-US" sz="800" dirty="0">
                <a:solidFill>
                  <a:srgbClr val="FF0000"/>
                </a:solidFill>
                <a:latin typeface="Arial" panose="020B0604020202020204" pitchFamily="34" charset="0"/>
                <a:cs typeface="Arial" panose="020B0604020202020204" pitchFamily="34" charset="0"/>
              </a:rPr>
              <a:t>Feb.</a:t>
            </a:r>
            <a:r>
              <a:rPr sz="800" dirty="0">
                <a:solidFill>
                  <a:srgbClr val="FF0000"/>
                </a:solidFill>
                <a:latin typeface="Arial" panose="020B0604020202020204" pitchFamily="34" charset="0"/>
                <a:cs typeface="Arial" panose="020B0604020202020204" pitchFamily="34" charset="0"/>
              </a:rPr>
              <a:t> </a:t>
            </a:r>
            <a:r>
              <a:rPr lang="en-US" sz="800" dirty="0">
                <a:solidFill>
                  <a:srgbClr val="FF0000"/>
                </a:solidFill>
                <a:latin typeface="Arial" panose="020B0604020202020204" pitchFamily="34" charset="0"/>
                <a:cs typeface="Arial" panose="020B0604020202020204" pitchFamily="34" charset="0"/>
              </a:rPr>
              <a:t>2</a:t>
            </a:r>
            <a:r>
              <a:rPr sz="800" dirty="0">
                <a:solidFill>
                  <a:srgbClr val="FF0000"/>
                </a:solidFill>
                <a:latin typeface="Arial" panose="020B0604020202020204" pitchFamily="34" charset="0"/>
                <a:cs typeface="Arial" panose="020B0604020202020204" pitchFamily="34" charset="0"/>
              </a:rPr>
              <a:t>, 202</a:t>
            </a:r>
            <a:r>
              <a:rPr lang="en-US" sz="800" dirty="0">
                <a:solidFill>
                  <a:srgbClr val="FF0000"/>
                </a:solidFill>
                <a:latin typeface="Arial" panose="020B0604020202020204" pitchFamily="34" charset="0"/>
                <a:cs typeface="Arial" panose="020B0604020202020204" pitchFamily="34" charset="0"/>
              </a:rPr>
              <a:t>4</a:t>
            </a:r>
            <a:endParaRPr sz="800" dirty="0">
              <a:solidFill>
                <a:srgbClr val="FF0000"/>
              </a:solidFill>
              <a:latin typeface="Arial" panose="020B0604020202020204" pitchFamily="34" charset="0"/>
              <a:cs typeface="Arial" panose="020B0604020202020204" pitchFamily="34" charset="0"/>
            </a:endParaRPr>
          </a:p>
        </p:txBody>
      </p:sp>
      <p:sp>
        <p:nvSpPr>
          <p:cNvPr id="9" name="object 9"/>
          <p:cNvSpPr txBox="1"/>
          <p:nvPr/>
        </p:nvSpPr>
        <p:spPr>
          <a:xfrm>
            <a:off x="2764026" y="9509625"/>
            <a:ext cx="1928624" cy="436658"/>
          </a:xfrm>
          <a:prstGeom prst="rect">
            <a:avLst/>
          </a:prstGeom>
        </p:spPr>
        <p:txBody>
          <a:bodyPr vert="horz" wrap="square" lIns="0" tIns="86995" rIns="0" bIns="0" rtlCol="0">
            <a:spAutoFit/>
          </a:bodyPr>
          <a:lstStyle/>
          <a:p>
            <a:pPr>
              <a:lnSpc>
                <a:spcPct val="100000"/>
              </a:lnSpc>
              <a:spcBef>
                <a:spcPts val="685"/>
              </a:spcBef>
            </a:pPr>
            <a:r>
              <a:rPr sz="1050" dirty="0">
                <a:solidFill>
                  <a:srgbClr val="4472C4"/>
                </a:solidFill>
                <a:latin typeface="Trebuchet MS"/>
                <a:cs typeface="Trebuchet MS"/>
              </a:rPr>
              <a:t>General </a:t>
            </a:r>
            <a:r>
              <a:rPr lang="en-US" sz="1050" dirty="0">
                <a:solidFill>
                  <a:srgbClr val="4472C4"/>
                </a:solidFill>
                <a:latin typeface="Trebuchet MS"/>
                <a:cs typeface="Trebuchet MS"/>
              </a:rPr>
              <a:t>C</a:t>
            </a:r>
            <a:r>
              <a:rPr sz="1050" dirty="0">
                <a:solidFill>
                  <a:srgbClr val="4472C4"/>
                </a:solidFill>
                <a:latin typeface="Trebuchet MS"/>
                <a:cs typeface="Trebuchet MS"/>
              </a:rPr>
              <a:t>hair:</a:t>
            </a:r>
            <a:endParaRPr sz="1050" dirty="0">
              <a:latin typeface="Trebuchet MS"/>
              <a:cs typeface="Trebuchet MS"/>
            </a:endParaRPr>
          </a:p>
          <a:p>
            <a:pPr marL="102870" indent="-65405">
              <a:lnSpc>
                <a:spcPct val="100000"/>
              </a:lnSpc>
              <a:spcBef>
                <a:spcPts val="470"/>
              </a:spcBef>
              <a:buSzPct val="106666"/>
              <a:buChar char="-"/>
              <a:tabLst>
                <a:tab pos="102870" algn="l"/>
              </a:tabLst>
            </a:pPr>
            <a:r>
              <a:rPr lang="en-US" sz="750" spc="-10" dirty="0">
                <a:solidFill>
                  <a:schemeClr val="tx1"/>
                </a:solidFill>
                <a:latin typeface="Arial" panose="020B0604020202020204" pitchFamily="34" charset="0"/>
                <a:cs typeface="Arial" panose="020B0604020202020204" pitchFamily="34" charset="0"/>
              </a:rPr>
              <a:t>James Won-Ki Hong</a:t>
            </a:r>
            <a:r>
              <a:rPr sz="800" spc="-20" dirty="0">
                <a:solidFill>
                  <a:schemeClr val="tx1"/>
                </a:solidFill>
                <a:latin typeface="Arial" panose="020B0604020202020204" pitchFamily="34" charset="0"/>
                <a:cs typeface="Arial" panose="020B0604020202020204" pitchFamily="34" charset="0"/>
              </a:rPr>
              <a:t>,</a:t>
            </a:r>
            <a:r>
              <a:rPr sz="800" spc="-10" dirty="0">
                <a:solidFill>
                  <a:schemeClr val="tx1"/>
                </a:solidFill>
                <a:latin typeface="Arial" panose="020B0604020202020204" pitchFamily="34" charset="0"/>
                <a:cs typeface="Arial" panose="020B0604020202020204" pitchFamily="34" charset="0"/>
              </a:rPr>
              <a:t> </a:t>
            </a:r>
            <a:r>
              <a:rPr lang="en-US" sz="800" spc="-65" dirty="0">
                <a:solidFill>
                  <a:schemeClr val="tx1"/>
                </a:solidFill>
                <a:latin typeface="Arial" panose="020B0604020202020204" pitchFamily="34" charset="0"/>
                <a:cs typeface="Arial" panose="020B0604020202020204" pitchFamily="34" charset="0"/>
              </a:rPr>
              <a:t>POSTECH,</a:t>
            </a:r>
            <a:r>
              <a:rPr sz="800" spc="-10" dirty="0">
                <a:solidFill>
                  <a:schemeClr val="tx1"/>
                </a:solidFill>
                <a:latin typeface="Arial" panose="020B0604020202020204" pitchFamily="34" charset="0"/>
                <a:cs typeface="Arial" panose="020B0604020202020204" pitchFamily="34" charset="0"/>
              </a:rPr>
              <a:t> </a:t>
            </a:r>
            <a:r>
              <a:rPr lang="en-US" sz="800" spc="-10" dirty="0">
                <a:solidFill>
                  <a:schemeClr val="tx1"/>
                </a:solidFill>
                <a:latin typeface="Arial" panose="020B0604020202020204" pitchFamily="34" charset="0"/>
                <a:cs typeface="Arial" panose="020B0604020202020204" pitchFamily="34" charset="0"/>
              </a:rPr>
              <a:t>Korea</a:t>
            </a:r>
            <a:endParaRPr sz="800" dirty="0">
              <a:solidFill>
                <a:schemeClr val="tx1"/>
              </a:solidFill>
              <a:latin typeface="Arial" panose="020B0604020202020204" pitchFamily="34" charset="0"/>
              <a:cs typeface="Arial" panose="020B0604020202020204" pitchFamily="34" charset="0"/>
            </a:endParaRPr>
          </a:p>
        </p:txBody>
      </p:sp>
      <p:sp>
        <p:nvSpPr>
          <p:cNvPr id="10" name="object 10"/>
          <p:cNvSpPr txBox="1"/>
          <p:nvPr/>
        </p:nvSpPr>
        <p:spPr>
          <a:xfrm>
            <a:off x="4768850" y="9509625"/>
            <a:ext cx="2399410" cy="734175"/>
          </a:xfrm>
          <a:prstGeom prst="rect">
            <a:avLst/>
          </a:prstGeom>
        </p:spPr>
        <p:txBody>
          <a:bodyPr vert="horz" wrap="square" lIns="0" tIns="86995" rIns="0" bIns="0" rtlCol="0">
            <a:spAutoFit/>
          </a:bodyPr>
          <a:lstStyle/>
          <a:p>
            <a:pPr>
              <a:lnSpc>
                <a:spcPct val="100000"/>
              </a:lnSpc>
              <a:spcBef>
                <a:spcPts val="685"/>
              </a:spcBef>
            </a:pPr>
            <a:r>
              <a:rPr sz="1050" dirty="0">
                <a:solidFill>
                  <a:srgbClr val="4472C4"/>
                </a:solidFill>
                <a:latin typeface="Trebuchet MS"/>
                <a:cs typeface="Trebuchet MS"/>
              </a:rPr>
              <a:t>TPC Co-</a:t>
            </a:r>
            <a:r>
              <a:rPr lang="en-US" sz="1050" dirty="0">
                <a:solidFill>
                  <a:srgbClr val="4472C4"/>
                </a:solidFill>
                <a:latin typeface="Trebuchet MS"/>
                <a:cs typeface="Trebuchet MS"/>
              </a:rPr>
              <a:t>C</a:t>
            </a:r>
            <a:r>
              <a:rPr sz="1050" dirty="0">
                <a:solidFill>
                  <a:srgbClr val="4472C4"/>
                </a:solidFill>
                <a:latin typeface="Trebuchet MS"/>
                <a:cs typeface="Trebuchet MS"/>
              </a:rPr>
              <a:t>hairs:</a:t>
            </a:r>
            <a:endParaRPr sz="1050" dirty="0">
              <a:latin typeface="Trebuchet MS"/>
              <a:cs typeface="Trebuchet MS"/>
            </a:endParaRPr>
          </a:p>
          <a:p>
            <a:pPr marL="102870" indent="-65405">
              <a:lnSpc>
                <a:spcPct val="100000"/>
              </a:lnSpc>
              <a:spcBef>
                <a:spcPts val="470"/>
              </a:spcBef>
              <a:buSzPct val="106666"/>
              <a:buChar char="-"/>
              <a:tabLst>
                <a:tab pos="102870" algn="l"/>
              </a:tabLst>
            </a:pPr>
            <a:r>
              <a:rPr lang="en-US" sz="750" spc="-20" dirty="0">
                <a:latin typeface="Arial" panose="020B0604020202020204" pitchFamily="34" charset="0"/>
                <a:cs typeface="Arial" panose="020B0604020202020204" pitchFamily="34" charset="0"/>
              </a:rPr>
              <a:t>Baek-Young Choi</a:t>
            </a:r>
            <a:r>
              <a:rPr sz="800" spc="-30" dirty="0">
                <a:latin typeface="Arial" panose="020B0604020202020204" pitchFamily="34" charset="0"/>
                <a:cs typeface="Arial" panose="020B0604020202020204" pitchFamily="34" charset="0"/>
              </a:rPr>
              <a:t>,</a:t>
            </a:r>
            <a:r>
              <a:rPr sz="800" spc="15" dirty="0">
                <a:latin typeface="Arial" panose="020B0604020202020204" pitchFamily="34" charset="0"/>
                <a:cs typeface="Arial" panose="020B0604020202020204" pitchFamily="34" charset="0"/>
              </a:rPr>
              <a:t> </a:t>
            </a:r>
            <a:r>
              <a:rPr sz="800" spc="-65" dirty="0">
                <a:latin typeface="Arial" panose="020B0604020202020204" pitchFamily="34" charset="0"/>
                <a:cs typeface="Arial" panose="020B0604020202020204" pitchFamily="34" charset="0"/>
              </a:rPr>
              <a:t>U</a:t>
            </a:r>
            <a:r>
              <a:rPr lang="en-US" sz="800" spc="-65" dirty="0">
                <a:latin typeface="Arial" panose="020B0604020202020204" pitchFamily="34" charset="0"/>
                <a:cs typeface="Arial" panose="020B0604020202020204" pitchFamily="34" charset="0"/>
              </a:rPr>
              <a:t>MKC</a:t>
            </a:r>
            <a:r>
              <a:rPr sz="800" spc="-65" dirty="0">
                <a:latin typeface="Arial" panose="020B0604020202020204" pitchFamily="34" charset="0"/>
                <a:cs typeface="Arial" panose="020B0604020202020204" pitchFamily="34" charset="0"/>
              </a:rPr>
              <a:t>,</a:t>
            </a:r>
            <a:r>
              <a:rPr sz="800" spc="10" dirty="0">
                <a:latin typeface="Arial" panose="020B0604020202020204" pitchFamily="34" charset="0"/>
                <a:cs typeface="Arial" panose="020B0604020202020204" pitchFamily="34" charset="0"/>
              </a:rPr>
              <a:t> </a:t>
            </a:r>
            <a:r>
              <a:rPr sz="800" spc="-25" dirty="0">
                <a:latin typeface="Arial" panose="020B0604020202020204" pitchFamily="34" charset="0"/>
                <a:cs typeface="Arial" panose="020B0604020202020204" pitchFamily="34" charset="0"/>
              </a:rPr>
              <a:t>USA</a:t>
            </a:r>
            <a:endParaRPr sz="800" dirty="0">
              <a:latin typeface="Arial" panose="020B0604020202020204" pitchFamily="34" charset="0"/>
              <a:cs typeface="Arial" panose="020B0604020202020204" pitchFamily="34" charset="0"/>
            </a:endParaRPr>
          </a:p>
          <a:p>
            <a:pPr marL="102870" indent="-65405">
              <a:lnSpc>
                <a:spcPct val="100000"/>
              </a:lnSpc>
              <a:spcBef>
                <a:spcPts val="240"/>
              </a:spcBef>
              <a:buSzPct val="106666"/>
              <a:buChar char="-"/>
              <a:tabLst>
                <a:tab pos="102870" algn="l"/>
              </a:tabLst>
            </a:pPr>
            <a:r>
              <a:rPr lang="en-US" sz="750" spc="-20" dirty="0">
                <a:latin typeface="Arial" panose="020B0604020202020204" pitchFamily="34" charset="0"/>
                <a:cs typeface="Arial" panose="020B0604020202020204" pitchFamily="34" charset="0"/>
              </a:rPr>
              <a:t>Roberto Riggio</a:t>
            </a:r>
            <a:r>
              <a:rPr sz="750" spc="-10" dirty="0">
                <a:latin typeface="Arial" panose="020B0604020202020204" pitchFamily="34" charset="0"/>
                <a:cs typeface="Arial" panose="020B0604020202020204" pitchFamily="34" charset="0"/>
              </a:rPr>
              <a:t>,</a:t>
            </a:r>
            <a:r>
              <a:rPr sz="750" spc="15" dirty="0">
                <a:latin typeface="Arial" panose="020B0604020202020204" pitchFamily="34" charset="0"/>
                <a:cs typeface="Arial" panose="020B0604020202020204" pitchFamily="34" charset="0"/>
              </a:rPr>
              <a:t> </a:t>
            </a:r>
            <a:r>
              <a:rPr lang="it-IT" sz="800" spc="-60" dirty="0">
                <a:latin typeface="Arial" panose="020B0604020202020204" pitchFamily="34" charset="0"/>
                <a:cs typeface="Arial" panose="020B0604020202020204" pitchFamily="34" charset="0"/>
              </a:rPr>
              <a:t>Università Polittecnica delle Marche</a:t>
            </a:r>
            <a:r>
              <a:rPr lang="it-IT" sz="800" spc="-10" dirty="0">
                <a:latin typeface="Arial" panose="020B0604020202020204" pitchFamily="34" charset="0"/>
                <a:cs typeface="Arial" panose="020B0604020202020204" pitchFamily="34" charset="0"/>
              </a:rPr>
              <a:t>, Italy</a:t>
            </a:r>
          </a:p>
          <a:p>
            <a:pPr marL="102870" indent="-65405">
              <a:spcBef>
                <a:spcPts val="240"/>
              </a:spcBef>
              <a:buSzPct val="106666"/>
              <a:buFontTx/>
              <a:buChar char="-"/>
              <a:tabLst>
                <a:tab pos="102870" algn="l"/>
              </a:tabLst>
            </a:pPr>
            <a:r>
              <a:rPr lang="en-US" altLang="ko-KR" sz="750" spc="-10" dirty="0">
                <a:latin typeface="Arial" panose="020B0604020202020204" pitchFamily="34" charset="0"/>
                <a:cs typeface="Arial" panose="020B0604020202020204" pitchFamily="34" charset="0"/>
              </a:rPr>
              <a:t>Myung-Sup Kim</a:t>
            </a:r>
            <a:r>
              <a:rPr lang="en-US" altLang="ko-KR" sz="800" spc="-35" dirty="0">
                <a:latin typeface="Arial" panose="020B0604020202020204" pitchFamily="34" charset="0"/>
                <a:cs typeface="Arial" panose="020B0604020202020204" pitchFamily="34" charset="0"/>
              </a:rPr>
              <a:t>,</a:t>
            </a:r>
            <a:r>
              <a:rPr lang="en-US" altLang="ko-KR" sz="800" spc="5" dirty="0">
                <a:latin typeface="Arial" panose="020B0604020202020204" pitchFamily="34" charset="0"/>
                <a:cs typeface="Arial" panose="020B0604020202020204" pitchFamily="34" charset="0"/>
              </a:rPr>
              <a:t> </a:t>
            </a:r>
            <a:r>
              <a:rPr lang="en-US" altLang="ko-KR" sz="800" spc="-70" dirty="0">
                <a:latin typeface="Arial" panose="020B0604020202020204" pitchFamily="34" charset="0"/>
                <a:cs typeface="Arial" panose="020B0604020202020204" pitchFamily="34" charset="0"/>
              </a:rPr>
              <a:t>Korea </a:t>
            </a:r>
            <a:r>
              <a:rPr lang="en-US" altLang="ko-KR" sz="800" spc="-55" dirty="0">
                <a:latin typeface="Arial" panose="020B0604020202020204" pitchFamily="34" charset="0"/>
                <a:cs typeface="Arial" panose="020B0604020202020204" pitchFamily="34" charset="0"/>
              </a:rPr>
              <a:t>University,</a:t>
            </a:r>
            <a:r>
              <a:rPr lang="en-US" altLang="ko-KR" sz="800" dirty="0">
                <a:latin typeface="Arial" panose="020B0604020202020204" pitchFamily="34" charset="0"/>
                <a:cs typeface="Arial" panose="020B0604020202020204" pitchFamily="34" charset="0"/>
              </a:rPr>
              <a:t> </a:t>
            </a:r>
            <a:r>
              <a:rPr lang="en-US" altLang="ko-KR" sz="800" spc="-10" dirty="0">
                <a:latin typeface="Arial" panose="020B0604020202020204" pitchFamily="34" charset="0"/>
                <a:cs typeface="Arial" panose="020B0604020202020204" pitchFamily="34" charset="0"/>
              </a:rPr>
              <a:t>Korea</a:t>
            </a:r>
            <a:endParaRPr lang="en-US" altLang="ko-KR" sz="800" dirty="0">
              <a:latin typeface="Arial" panose="020B0604020202020204" pitchFamily="34" charset="0"/>
              <a:cs typeface="Arial" panose="020B0604020202020204" pitchFamily="34" charset="0"/>
            </a:endParaRPr>
          </a:p>
        </p:txBody>
      </p:sp>
      <p:sp>
        <p:nvSpPr>
          <p:cNvPr id="14" name="object 14"/>
          <p:cNvSpPr/>
          <p:nvPr/>
        </p:nvSpPr>
        <p:spPr>
          <a:xfrm>
            <a:off x="388205" y="1898638"/>
            <a:ext cx="6849109" cy="6350"/>
          </a:xfrm>
          <a:custGeom>
            <a:avLst/>
            <a:gdLst/>
            <a:ahLst/>
            <a:cxnLst/>
            <a:rect l="l" t="t" r="r" b="b"/>
            <a:pathLst>
              <a:path w="6849109" h="6350">
                <a:moveTo>
                  <a:pt x="6848856" y="0"/>
                </a:moveTo>
                <a:lnTo>
                  <a:pt x="1039368" y="0"/>
                </a:lnTo>
                <a:lnTo>
                  <a:pt x="1036320" y="0"/>
                </a:lnTo>
                <a:lnTo>
                  <a:pt x="1030224" y="0"/>
                </a:lnTo>
                <a:lnTo>
                  <a:pt x="0" y="0"/>
                </a:lnTo>
                <a:lnTo>
                  <a:pt x="0" y="6096"/>
                </a:lnTo>
                <a:lnTo>
                  <a:pt x="1030224" y="6096"/>
                </a:lnTo>
                <a:lnTo>
                  <a:pt x="1036320" y="6096"/>
                </a:lnTo>
                <a:lnTo>
                  <a:pt x="1039368" y="6096"/>
                </a:lnTo>
                <a:lnTo>
                  <a:pt x="6848856" y="6096"/>
                </a:lnTo>
                <a:lnTo>
                  <a:pt x="6848856" y="0"/>
                </a:lnTo>
                <a:close/>
              </a:path>
            </a:pathLst>
          </a:custGeom>
          <a:solidFill>
            <a:srgbClr val="000000"/>
          </a:solidFill>
        </p:spPr>
        <p:txBody>
          <a:bodyPr wrap="square" lIns="0" tIns="0" rIns="0" bIns="0" rtlCol="0"/>
          <a:lstStyle/>
          <a:p>
            <a:endParaRPr/>
          </a:p>
        </p:txBody>
      </p:sp>
      <p:sp>
        <p:nvSpPr>
          <p:cNvPr id="30" name="사각형: 둥근 모서리 29">
            <a:extLst>
              <a:ext uri="{FF2B5EF4-FFF2-40B4-BE49-F238E27FC236}">
                <a16:creationId xmlns:a16="http://schemas.microsoft.com/office/drawing/2014/main" id="{D4B195F7-67FC-7256-873D-4B9A60F34ED0}"/>
              </a:ext>
            </a:extLst>
          </p:cNvPr>
          <p:cNvSpPr/>
          <p:nvPr/>
        </p:nvSpPr>
        <p:spPr>
          <a:xfrm>
            <a:off x="337564" y="1951996"/>
            <a:ext cx="6901635" cy="1513300"/>
          </a:xfrm>
          <a:prstGeom prst="roundRect">
            <a:avLst>
              <a:gd name="adj" fmla="val 374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spcBef>
                <a:spcPts val="1800"/>
              </a:spcBef>
              <a:buChar char=""/>
              <a:tabLst>
                <a:tab pos="2828290" algn="l"/>
                <a:tab pos="3116580" algn="l"/>
              </a:tabLst>
            </a:pPr>
            <a:r>
              <a:rPr lang="en-US" altLang="ko-KR" sz="1200" b="1" dirty="0">
                <a:solidFill>
                  <a:schemeClr val="bg2">
                    <a:lumMod val="10000"/>
                  </a:schemeClr>
                </a:solidFill>
                <a:latin typeface="Symbol"/>
                <a:cs typeface="Symbol"/>
              </a:rPr>
              <a:t> </a:t>
            </a:r>
            <a:r>
              <a:rPr lang="en-US" altLang="ko-KR" sz="1200" dirty="0">
                <a:solidFill>
                  <a:schemeClr val="bg2">
                    <a:lumMod val="10000"/>
                  </a:schemeClr>
                </a:solidFill>
                <a:latin typeface="Times New Roman"/>
                <a:cs typeface="Times New Roman"/>
              </a:rPr>
              <a:t> </a:t>
            </a:r>
            <a:r>
              <a:rPr lang="en-US" altLang="ko-KR" sz="1200" b="1" spc="-50" dirty="0">
                <a:solidFill>
                  <a:schemeClr val="bg2">
                    <a:lumMod val="10000"/>
                  </a:schemeClr>
                </a:solidFill>
                <a:latin typeface="Symbol"/>
                <a:cs typeface="Symbol"/>
              </a:rPr>
              <a:t>  </a:t>
            </a:r>
            <a:r>
              <a:rPr lang="en-US" altLang="ko-KR" sz="1200" spc="-110" dirty="0">
                <a:solidFill>
                  <a:schemeClr val="bg2">
                    <a:lumMod val="10000"/>
                  </a:schemeClr>
                </a:solidFill>
                <a:latin typeface="Trebuchet MS"/>
                <a:cs typeface="Trebuchet MS"/>
              </a:rPr>
              <a:t>Call</a:t>
            </a:r>
            <a:r>
              <a:rPr lang="en-US" altLang="ko-KR" sz="1200" spc="-100" dirty="0">
                <a:solidFill>
                  <a:schemeClr val="bg2">
                    <a:lumMod val="10000"/>
                  </a:schemeClr>
                </a:solidFill>
                <a:latin typeface="Trebuchet MS"/>
                <a:cs typeface="Trebuchet MS"/>
              </a:rPr>
              <a:t> </a:t>
            </a:r>
            <a:r>
              <a:rPr lang="en-US" altLang="ko-KR" sz="1200" spc="-120" dirty="0">
                <a:solidFill>
                  <a:schemeClr val="bg2">
                    <a:lumMod val="10000"/>
                  </a:schemeClr>
                </a:solidFill>
                <a:latin typeface="Trebuchet MS"/>
                <a:cs typeface="Trebuchet MS"/>
              </a:rPr>
              <a:t>for</a:t>
            </a:r>
            <a:r>
              <a:rPr lang="en-US" altLang="ko-KR" sz="1200" spc="-100" dirty="0">
                <a:solidFill>
                  <a:schemeClr val="bg2">
                    <a:lumMod val="10000"/>
                  </a:schemeClr>
                </a:solidFill>
                <a:latin typeface="Trebuchet MS"/>
                <a:cs typeface="Trebuchet MS"/>
              </a:rPr>
              <a:t> </a:t>
            </a:r>
            <a:r>
              <a:rPr lang="en-US" altLang="ko-KR" sz="1200" spc="-60" dirty="0">
                <a:solidFill>
                  <a:schemeClr val="bg2">
                    <a:lumMod val="10000"/>
                  </a:schemeClr>
                </a:solidFill>
                <a:latin typeface="Trebuchet MS"/>
                <a:cs typeface="Trebuchet MS"/>
              </a:rPr>
              <a:t>Papers</a:t>
            </a:r>
            <a:r>
              <a:rPr lang="en-US" altLang="ko-KR" sz="1200" spc="380" dirty="0">
                <a:solidFill>
                  <a:schemeClr val="bg2">
                    <a:lumMod val="10000"/>
                  </a:schemeClr>
                </a:solidFill>
                <a:latin typeface="Trebuchet MS"/>
                <a:cs typeface="Trebuchet MS"/>
              </a:rPr>
              <a:t> </a:t>
            </a:r>
            <a:r>
              <a:rPr lang="en-US" altLang="ko-KR" sz="1200" b="1" dirty="0">
                <a:solidFill>
                  <a:schemeClr val="bg2">
                    <a:lumMod val="10000"/>
                  </a:schemeClr>
                </a:solidFill>
                <a:latin typeface="Symbol"/>
                <a:cs typeface="Symbol"/>
              </a:rPr>
              <a:t></a:t>
            </a:r>
            <a:r>
              <a:rPr lang="en-US" altLang="ko-KR" sz="1200" dirty="0">
                <a:solidFill>
                  <a:schemeClr val="bg2">
                    <a:lumMod val="10000"/>
                  </a:schemeClr>
                </a:solidFill>
                <a:latin typeface="Times New Roman"/>
                <a:cs typeface="Times New Roman"/>
              </a:rPr>
              <a:t> </a:t>
            </a:r>
            <a:r>
              <a:rPr lang="en-US" altLang="ko-KR" sz="1200" b="1" dirty="0">
                <a:solidFill>
                  <a:schemeClr val="bg2">
                    <a:lumMod val="10000"/>
                  </a:schemeClr>
                </a:solidFill>
                <a:latin typeface="Symbol"/>
                <a:cs typeface="Symbol"/>
              </a:rPr>
              <a:t></a:t>
            </a:r>
            <a:r>
              <a:rPr lang="en-US" altLang="ko-KR" sz="1200" spc="-5" dirty="0">
                <a:solidFill>
                  <a:schemeClr val="bg2">
                    <a:lumMod val="10000"/>
                  </a:schemeClr>
                </a:solidFill>
                <a:latin typeface="Times New Roman"/>
                <a:cs typeface="Times New Roman"/>
              </a:rPr>
              <a:t> </a:t>
            </a:r>
            <a:r>
              <a:rPr lang="en-US" altLang="ko-KR" sz="1200" b="1" spc="-50" dirty="0">
                <a:solidFill>
                  <a:schemeClr val="bg2">
                    <a:lumMod val="10000"/>
                  </a:schemeClr>
                </a:solidFill>
                <a:latin typeface="Symbol"/>
                <a:cs typeface="Symbol"/>
              </a:rPr>
              <a:t></a:t>
            </a:r>
            <a:endParaRPr lang="en-US" altLang="ko-KR" sz="1200" dirty="0">
              <a:solidFill>
                <a:schemeClr val="bg2">
                  <a:lumMod val="10000"/>
                </a:schemeClr>
              </a:solidFill>
              <a:latin typeface="Symbol"/>
              <a:cs typeface="Symbol"/>
            </a:endParaRPr>
          </a:p>
          <a:p>
            <a:pPr marR="55880" algn="just">
              <a:spcBef>
                <a:spcPts val="600"/>
              </a:spcBef>
            </a:pPr>
            <a:r>
              <a:rPr lang="en-US" altLang="ko-KR" sz="800" dirty="0">
                <a:solidFill>
                  <a:schemeClr val="bg2">
                    <a:lumMod val="10000"/>
                  </a:schemeClr>
                </a:solidFill>
                <a:latin typeface="Arial" panose="020B0604020202020204" pitchFamily="34" charset="0"/>
                <a:cs typeface="Arial" panose="020B0604020202020204" pitchFamily="34" charset="0"/>
              </a:rPr>
              <a:t>IEEE Network Operations and Management Symposium (NOMS 2024) will be held May 6-10, 2024 in Seoul, Korea. First organized in 1988, NOMS 2024 follows the 36 years tradition of NOMS and IM as the primary IEEE Communications Society’s forum for technical exchange on network and service operations and management, focusing on research, development, integration, standards, service provisioning, and user communities. The theme of NOMS 2024 is </a:t>
            </a:r>
            <a:r>
              <a:rPr lang="en-US" altLang="ko-KR" sz="800" dirty="0">
                <a:solidFill>
                  <a:schemeClr val="tx1"/>
                </a:solidFill>
                <a:latin typeface="Arial" panose="020B0604020202020204" pitchFamily="34" charset="0"/>
                <a:cs typeface="Arial" panose="020B0604020202020204" pitchFamily="34" charset="0"/>
              </a:rPr>
              <a:t>“</a:t>
            </a:r>
            <a:r>
              <a:rPr lang="en-US" altLang="ko-KR" sz="800" i="1" dirty="0">
                <a:solidFill>
                  <a:schemeClr val="tx1"/>
                </a:solidFill>
                <a:latin typeface="Arial" panose="020B0604020202020204" pitchFamily="34" charset="0"/>
                <a:cs typeface="Arial" panose="020B0604020202020204" pitchFamily="34" charset="0"/>
              </a:rPr>
              <a:t>Towards intelligent, reliable, and sustainable network and service management</a:t>
            </a:r>
            <a:r>
              <a:rPr lang="en-US" altLang="ko-KR" sz="800" dirty="0">
                <a:solidFill>
                  <a:schemeClr val="tx1"/>
                </a:solidFill>
                <a:latin typeface="Arial" panose="020B0604020202020204" pitchFamily="34" charset="0"/>
                <a:cs typeface="Arial" panose="020B0604020202020204" pitchFamily="34" charset="0"/>
              </a:rPr>
              <a:t>.” </a:t>
            </a:r>
            <a:r>
              <a:rPr lang="en-US" altLang="ko-KR" sz="800" dirty="0">
                <a:solidFill>
                  <a:schemeClr val="bg2">
                    <a:lumMod val="10000"/>
                  </a:schemeClr>
                </a:solidFill>
                <a:latin typeface="Arial" panose="020B0604020202020204" pitchFamily="34" charset="0"/>
                <a:cs typeface="Arial" panose="020B0604020202020204" pitchFamily="34" charset="0"/>
              </a:rPr>
              <a:t>NOMS 2024 will offer various types of sessions, including keynotes, technical, experience, poster, panel, tutorial and PhD dissertation. High quality is assured through a well-qualified Technical Program Committee (TPC) and stringent peer review of paper submissions. Papers can be submitted as full or short technical session papers, experience session papers, and dissertation papers. In addition, we invite proposals for demonstrations, exhibitions, panels, tutorials, and workshops. Please be advised that NOMS 2024 will be an in-person only event, and virtual presentation or attendance will not be available.</a:t>
            </a:r>
          </a:p>
        </p:txBody>
      </p:sp>
      <p:sp>
        <p:nvSpPr>
          <p:cNvPr id="31" name="TextBox 30">
            <a:extLst>
              <a:ext uri="{FF2B5EF4-FFF2-40B4-BE49-F238E27FC236}">
                <a16:creationId xmlns:a16="http://schemas.microsoft.com/office/drawing/2014/main" id="{7F6291D7-714C-81D7-E1E1-C33E314D7EA0}"/>
              </a:ext>
            </a:extLst>
          </p:cNvPr>
          <p:cNvSpPr txBox="1"/>
          <p:nvPr/>
        </p:nvSpPr>
        <p:spPr>
          <a:xfrm>
            <a:off x="196850" y="3481877"/>
            <a:ext cx="6901636" cy="566822"/>
          </a:xfrm>
          <a:prstGeom prst="rect">
            <a:avLst/>
          </a:prstGeom>
          <a:noFill/>
        </p:spPr>
        <p:txBody>
          <a:bodyPr wrap="square" rtlCol="0">
            <a:spAutoFit/>
          </a:bodyPr>
          <a:lstStyle/>
          <a:p>
            <a:pPr marL="63500" algn="just">
              <a:lnSpc>
                <a:spcPct val="100000"/>
              </a:lnSpc>
            </a:pPr>
            <a:r>
              <a:rPr lang="en-US" altLang="ko-KR" sz="1000" dirty="0">
                <a:solidFill>
                  <a:srgbClr val="4472C4"/>
                </a:solidFill>
                <a:latin typeface="Trebuchet MS"/>
                <a:cs typeface="Trebuchet MS"/>
              </a:rPr>
              <a:t>Topics of Interest</a:t>
            </a:r>
            <a:endParaRPr lang="en-US" altLang="ko-KR" sz="1000" dirty="0">
              <a:latin typeface="Trebuchet MS"/>
              <a:cs typeface="Trebuchet MS"/>
            </a:endParaRPr>
          </a:p>
          <a:p>
            <a:pPr marL="63500" algn="just">
              <a:lnSpc>
                <a:spcPct val="100000"/>
              </a:lnSpc>
              <a:spcBef>
                <a:spcPts val="105"/>
              </a:spcBef>
            </a:pPr>
            <a:r>
              <a:rPr lang="en-US" altLang="ko-KR" sz="1000" spc="-30" dirty="0">
                <a:latin typeface="Arial" panose="020B0604020202020204" pitchFamily="34" charset="0"/>
                <a:cs typeface="Arial" panose="020B0604020202020204" pitchFamily="34" charset="0"/>
              </a:rPr>
              <a:t>Authors</a:t>
            </a:r>
            <a:r>
              <a:rPr lang="en-US" altLang="ko-KR" sz="1000" spc="-20" dirty="0">
                <a:latin typeface="Arial" panose="020B0604020202020204" pitchFamily="34" charset="0"/>
                <a:cs typeface="Arial" panose="020B0604020202020204" pitchFamily="34" charset="0"/>
              </a:rPr>
              <a:t> </a:t>
            </a:r>
            <a:r>
              <a:rPr lang="en-US" altLang="ko-KR" sz="1000" spc="-30" dirty="0">
                <a:latin typeface="Arial" panose="020B0604020202020204" pitchFamily="34" charset="0"/>
                <a:cs typeface="Arial" panose="020B0604020202020204" pitchFamily="34" charset="0"/>
              </a:rPr>
              <a:t>are</a:t>
            </a:r>
            <a:r>
              <a:rPr lang="en-US" altLang="ko-KR" sz="1000" spc="-15" dirty="0">
                <a:latin typeface="Arial" panose="020B0604020202020204" pitchFamily="34" charset="0"/>
                <a:cs typeface="Arial" panose="020B0604020202020204" pitchFamily="34" charset="0"/>
              </a:rPr>
              <a:t> </a:t>
            </a:r>
            <a:r>
              <a:rPr lang="en-US" altLang="ko-KR" sz="1000" spc="-20" dirty="0">
                <a:latin typeface="Arial" panose="020B0604020202020204" pitchFamily="34" charset="0"/>
                <a:cs typeface="Arial" panose="020B0604020202020204" pitchFamily="34" charset="0"/>
              </a:rPr>
              <a:t>invited </a:t>
            </a:r>
            <a:r>
              <a:rPr lang="en-US" altLang="ko-KR" sz="1000" dirty="0">
                <a:latin typeface="Arial" panose="020B0604020202020204" pitchFamily="34" charset="0"/>
                <a:cs typeface="Arial" panose="020B0604020202020204" pitchFamily="34" charset="0"/>
              </a:rPr>
              <a:t>to</a:t>
            </a:r>
            <a:r>
              <a:rPr lang="en-US" altLang="ko-KR" sz="1000" spc="-15" dirty="0">
                <a:latin typeface="Arial" panose="020B0604020202020204" pitchFamily="34" charset="0"/>
                <a:cs typeface="Arial" panose="020B0604020202020204" pitchFamily="34" charset="0"/>
              </a:rPr>
              <a:t> </a:t>
            </a:r>
            <a:r>
              <a:rPr lang="en-US" altLang="ko-KR" sz="1000" spc="-20" dirty="0">
                <a:latin typeface="Arial" panose="020B0604020202020204" pitchFamily="34" charset="0"/>
                <a:cs typeface="Arial" panose="020B0604020202020204" pitchFamily="34" charset="0"/>
              </a:rPr>
              <a:t>submit</a:t>
            </a:r>
            <a:r>
              <a:rPr lang="en-US" altLang="ko-KR" sz="1000" spc="-10" dirty="0">
                <a:latin typeface="Arial" panose="020B0604020202020204" pitchFamily="34" charset="0"/>
                <a:cs typeface="Arial" panose="020B0604020202020204" pitchFamily="34" charset="0"/>
              </a:rPr>
              <a:t> </a:t>
            </a:r>
            <a:r>
              <a:rPr lang="en-US" altLang="ko-KR" sz="1000" spc="-40" dirty="0">
                <a:latin typeface="Arial" panose="020B0604020202020204" pitchFamily="34" charset="0"/>
                <a:cs typeface="Arial" panose="020B0604020202020204" pitchFamily="34" charset="0"/>
              </a:rPr>
              <a:t>papers</a:t>
            </a:r>
            <a:r>
              <a:rPr lang="en-US" altLang="ko-KR" sz="1000" spc="-20" dirty="0">
                <a:latin typeface="Arial" panose="020B0604020202020204" pitchFamily="34" charset="0"/>
                <a:cs typeface="Arial" panose="020B0604020202020204" pitchFamily="34" charset="0"/>
              </a:rPr>
              <a:t> </a:t>
            </a:r>
            <a:r>
              <a:rPr lang="en-US" altLang="ko-KR" sz="1000" dirty="0">
                <a:latin typeface="Arial" panose="020B0604020202020204" pitchFamily="34" charset="0"/>
                <a:cs typeface="Arial" panose="020B0604020202020204" pitchFamily="34" charset="0"/>
              </a:rPr>
              <a:t>that</a:t>
            </a:r>
            <a:r>
              <a:rPr lang="en-US" altLang="ko-KR" sz="1000" spc="-10" dirty="0">
                <a:latin typeface="Arial" panose="020B0604020202020204" pitchFamily="34" charset="0"/>
                <a:cs typeface="Arial" panose="020B0604020202020204" pitchFamily="34" charset="0"/>
              </a:rPr>
              <a:t> </a:t>
            </a:r>
            <a:r>
              <a:rPr lang="en-US" altLang="ko-KR" sz="1000" dirty="0">
                <a:latin typeface="Arial" panose="020B0604020202020204" pitchFamily="34" charset="0"/>
                <a:cs typeface="Arial" panose="020B0604020202020204" pitchFamily="34" charset="0"/>
              </a:rPr>
              <a:t>fall</a:t>
            </a:r>
            <a:r>
              <a:rPr lang="en-US" altLang="ko-KR" sz="1000" spc="-10" dirty="0">
                <a:latin typeface="Arial" panose="020B0604020202020204" pitchFamily="34" charset="0"/>
                <a:cs typeface="Arial" panose="020B0604020202020204" pitchFamily="34" charset="0"/>
              </a:rPr>
              <a:t> into</a:t>
            </a:r>
            <a:r>
              <a:rPr lang="en-US" altLang="ko-KR" sz="1000" spc="-20" dirty="0">
                <a:latin typeface="Arial" panose="020B0604020202020204" pitchFamily="34" charset="0"/>
                <a:cs typeface="Arial" panose="020B0604020202020204" pitchFamily="34" charset="0"/>
              </a:rPr>
              <a:t> </a:t>
            </a:r>
            <a:r>
              <a:rPr lang="en-US" altLang="ko-KR" sz="1000" spc="-10" dirty="0">
                <a:latin typeface="Arial" panose="020B0604020202020204" pitchFamily="34" charset="0"/>
                <a:cs typeface="Arial" panose="020B0604020202020204" pitchFamily="34" charset="0"/>
              </a:rPr>
              <a:t>or</a:t>
            </a:r>
            <a:r>
              <a:rPr lang="en-US" altLang="ko-KR" sz="1000" spc="-15" dirty="0">
                <a:latin typeface="Arial" panose="020B0604020202020204" pitchFamily="34" charset="0"/>
                <a:cs typeface="Arial" panose="020B0604020202020204" pitchFamily="34" charset="0"/>
              </a:rPr>
              <a:t> </a:t>
            </a:r>
            <a:r>
              <a:rPr lang="en-US" altLang="ko-KR" sz="1000" spc="-30" dirty="0">
                <a:latin typeface="Arial" panose="020B0604020202020204" pitchFamily="34" charset="0"/>
                <a:cs typeface="Arial" panose="020B0604020202020204" pitchFamily="34" charset="0"/>
              </a:rPr>
              <a:t>are</a:t>
            </a:r>
            <a:r>
              <a:rPr lang="en-US" altLang="ko-KR" sz="1000" spc="-20" dirty="0">
                <a:latin typeface="Arial" panose="020B0604020202020204" pitchFamily="34" charset="0"/>
                <a:cs typeface="Arial" panose="020B0604020202020204" pitchFamily="34" charset="0"/>
              </a:rPr>
              <a:t> </a:t>
            </a:r>
            <a:r>
              <a:rPr lang="en-US" altLang="ko-KR" sz="1000" spc="-25" dirty="0">
                <a:latin typeface="Arial" panose="020B0604020202020204" pitchFamily="34" charset="0"/>
                <a:cs typeface="Arial" panose="020B0604020202020204" pitchFamily="34" charset="0"/>
              </a:rPr>
              <a:t>related</a:t>
            </a:r>
            <a:r>
              <a:rPr lang="en-US" altLang="ko-KR" sz="1000" spc="-15" dirty="0">
                <a:latin typeface="Arial" panose="020B0604020202020204" pitchFamily="34" charset="0"/>
                <a:cs typeface="Arial" panose="020B0604020202020204" pitchFamily="34" charset="0"/>
              </a:rPr>
              <a:t> </a:t>
            </a:r>
            <a:r>
              <a:rPr lang="en-US" altLang="ko-KR" sz="1000" dirty="0">
                <a:latin typeface="Arial" panose="020B0604020202020204" pitchFamily="34" charset="0"/>
                <a:cs typeface="Arial" panose="020B0604020202020204" pitchFamily="34" charset="0"/>
              </a:rPr>
              <a:t>to</a:t>
            </a:r>
            <a:r>
              <a:rPr lang="en-US" altLang="ko-KR" sz="1000" spc="-15" dirty="0">
                <a:latin typeface="Arial" panose="020B0604020202020204" pitchFamily="34" charset="0"/>
                <a:cs typeface="Arial" panose="020B0604020202020204" pitchFamily="34" charset="0"/>
              </a:rPr>
              <a:t> </a:t>
            </a:r>
            <a:r>
              <a:rPr lang="en-US" altLang="ko-KR" sz="1000" spc="-20" dirty="0">
                <a:latin typeface="Arial" panose="020B0604020202020204" pitchFamily="34" charset="0"/>
                <a:cs typeface="Arial" panose="020B0604020202020204" pitchFamily="34" charset="0"/>
              </a:rPr>
              <a:t>the</a:t>
            </a:r>
            <a:r>
              <a:rPr lang="en-US" altLang="ko-KR" sz="1000" spc="-30" dirty="0">
                <a:latin typeface="Arial" panose="020B0604020202020204" pitchFamily="34" charset="0"/>
                <a:cs typeface="Arial" panose="020B0604020202020204" pitchFamily="34" charset="0"/>
              </a:rPr>
              <a:t> </a:t>
            </a:r>
            <a:r>
              <a:rPr lang="en-US" altLang="ko-KR" sz="1000" spc="-20" dirty="0">
                <a:latin typeface="Arial" panose="020B0604020202020204" pitchFamily="34" charset="0"/>
                <a:cs typeface="Arial" panose="020B0604020202020204" pitchFamily="34" charset="0"/>
              </a:rPr>
              <a:t>following</a:t>
            </a:r>
            <a:r>
              <a:rPr lang="en-US" altLang="ko-KR" sz="1000" spc="-15" dirty="0">
                <a:latin typeface="Arial" panose="020B0604020202020204" pitchFamily="34" charset="0"/>
                <a:cs typeface="Arial" panose="020B0604020202020204" pitchFamily="34" charset="0"/>
              </a:rPr>
              <a:t> </a:t>
            </a:r>
            <a:r>
              <a:rPr lang="en-US" altLang="ko-KR" sz="1000" spc="-20" dirty="0">
                <a:latin typeface="Arial" panose="020B0604020202020204" pitchFamily="34" charset="0"/>
                <a:cs typeface="Arial" panose="020B0604020202020204" pitchFamily="34" charset="0"/>
              </a:rPr>
              <a:t>topics </a:t>
            </a:r>
            <a:r>
              <a:rPr lang="en-US" altLang="ko-KR" sz="1000" dirty="0">
                <a:latin typeface="Arial" panose="020B0604020202020204" pitchFamily="34" charset="0"/>
                <a:cs typeface="Arial" panose="020B0604020202020204" pitchFamily="34" charset="0"/>
              </a:rPr>
              <a:t>of</a:t>
            </a:r>
            <a:r>
              <a:rPr lang="en-US" altLang="ko-KR" sz="1000" spc="-15" dirty="0">
                <a:latin typeface="Arial" panose="020B0604020202020204" pitchFamily="34" charset="0"/>
                <a:cs typeface="Arial" panose="020B0604020202020204" pitchFamily="34" charset="0"/>
              </a:rPr>
              <a:t> </a:t>
            </a:r>
            <a:r>
              <a:rPr lang="en-US" altLang="ko-KR" sz="1000" spc="-10" dirty="0">
                <a:latin typeface="Arial" panose="020B0604020202020204" pitchFamily="34" charset="0"/>
                <a:cs typeface="Arial" panose="020B0604020202020204" pitchFamily="34" charset="0"/>
              </a:rPr>
              <a:t>interest</a:t>
            </a:r>
            <a:r>
              <a:rPr lang="en-US" altLang="ko-KR" sz="1000" spc="-10" dirty="0">
                <a:latin typeface="Arial Narrow"/>
                <a:cs typeface="Arial Narrow"/>
              </a:rPr>
              <a:t>:</a:t>
            </a:r>
            <a:endParaRPr lang="en-US" altLang="ko-KR" sz="1000" dirty="0">
              <a:latin typeface="Arial Narrow"/>
              <a:cs typeface="Arial Narrow"/>
            </a:endParaRPr>
          </a:p>
          <a:p>
            <a:endParaRPr lang="ko-KR" altLang="en-US" sz="1000" dirty="0"/>
          </a:p>
        </p:txBody>
      </p:sp>
      <p:sp>
        <p:nvSpPr>
          <p:cNvPr id="26" name="object 13">
            <a:extLst>
              <a:ext uri="{FF2B5EF4-FFF2-40B4-BE49-F238E27FC236}">
                <a16:creationId xmlns:a16="http://schemas.microsoft.com/office/drawing/2014/main" id="{D225B05D-6515-FEDA-DFD9-2F41893AA826}"/>
              </a:ext>
            </a:extLst>
          </p:cNvPr>
          <p:cNvSpPr/>
          <p:nvPr/>
        </p:nvSpPr>
        <p:spPr>
          <a:xfrm>
            <a:off x="388205" y="1084424"/>
            <a:ext cx="6840220" cy="6350"/>
          </a:xfrm>
          <a:custGeom>
            <a:avLst/>
            <a:gdLst/>
            <a:ahLst/>
            <a:cxnLst/>
            <a:rect l="l" t="t" r="r" b="b"/>
            <a:pathLst>
              <a:path w="6840220" h="6350">
                <a:moveTo>
                  <a:pt x="6839712" y="0"/>
                </a:moveTo>
                <a:lnTo>
                  <a:pt x="1036320" y="0"/>
                </a:lnTo>
                <a:lnTo>
                  <a:pt x="1030224" y="0"/>
                </a:lnTo>
                <a:lnTo>
                  <a:pt x="0" y="0"/>
                </a:lnTo>
                <a:lnTo>
                  <a:pt x="0" y="6096"/>
                </a:lnTo>
                <a:lnTo>
                  <a:pt x="1030224" y="6096"/>
                </a:lnTo>
                <a:lnTo>
                  <a:pt x="1036320" y="6096"/>
                </a:lnTo>
                <a:lnTo>
                  <a:pt x="6839712" y="6096"/>
                </a:lnTo>
                <a:lnTo>
                  <a:pt x="6839712" y="0"/>
                </a:lnTo>
                <a:close/>
              </a:path>
            </a:pathLst>
          </a:custGeom>
          <a:solidFill>
            <a:srgbClr val="000000"/>
          </a:solidFill>
        </p:spPr>
        <p:txBody>
          <a:bodyPr wrap="square" lIns="0" tIns="0" rIns="0" bIns="0" rtlCol="0"/>
          <a:lstStyle/>
          <a:p>
            <a:endParaRPr/>
          </a:p>
        </p:txBody>
      </p:sp>
      <p:grpSp>
        <p:nvGrpSpPr>
          <p:cNvPr id="28" name="그룹 27">
            <a:extLst>
              <a:ext uri="{FF2B5EF4-FFF2-40B4-BE49-F238E27FC236}">
                <a16:creationId xmlns:a16="http://schemas.microsoft.com/office/drawing/2014/main" id="{F428CC9A-CCBF-AB89-DE73-0F9E638DD7C8}"/>
              </a:ext>
            </a:extLst>
          </p:cNvPr>
          <p:cNvGrpSpPr/>
          <p:nvPr/>
        </p:nvGrpSpPr>
        <p:grpSpPr>
          <a:xfrm>
            <a:off x="337565" y="8281475"/>
            <a:ext cx="6871901" cy="1214747"/>
            <a:chOff x="337565" y="8281475"/>
            <a:chExt cx="6871901" cy="1214747"/>
          </a:xfrm>
        </p:grpSpPr>
        <p:sp>
          <p:nvSpPr>
            <p:cNvPr id="6" name="object 6"/>
            <p:cNvSpPr txBox="1"/>
            <p:nvPr/>
          </p:nvSpPr>
          <p:spPr>
            <a:xfrm>
              <a:off x="346386" y="8319376"/>
              <a:ext cx="6863080" cy="1053686"/>
            </a:xfrm>
            <a:prstGeom prst="rect">
              <a:avLst/>
            </a:prstGeom>
          </p:spPr>
          <p:txBody>
            <a:bodyPr vert="horz" wrap="square" lIns="0" tIns="48260" rIns="0" bIns="0" rtlCol="0">
              <a:spAutoFit/>
            </a:bodyPr>
            <a:lstStyle/>
            <a:p>
              <a:pPr marL="12700">
                <a:lnSpc>
                  <a:spcPct val="100000"/>
                </a:lnSpc>
                <a:spcBef>
                  <a:spcPts val="380"/>
                </a:spcBef>
              </a:pPr>
              <a:r>
                <a:rPr sz="1050" dirty="0">
                  <a:solidFill>
                    <a:srgbClr val="4472C4"/>
                  </a:solidFill>
                  <a:latin typeface="Trebuchet MS"/>
                  <a:cs typeface="Trebuchet MS"/>
                </a:rPr>
                <a:t>Paper submission guidelines</a:t>
              </a:r>
              <a:endParaRPr sz="1050" dirty="0">
                <a:latin typeface="Trebuchet MS"/>
                <a:cs typeface="Trebuchet MS"/>
              </a:endParaRPr>
            </a:p>
            <a:p>
              <a:pPr marL="12700" marR="5080">
                <a:lnSpc>
                  <a:spcPct val="111100"/>
                </a:lnSpc>
                <a:spcBef>
                  <a:spcPts val="105"/>
                </a:spcBef>
              </a:pPr>
              <a:r>
                <a:rPr sz="800" dirty="0">
                  <a:latin typeface="Arial" panose="020B0604020202020204" pitchFamily="34" charset="0"/>
                  <a:cs typeface="Arial" panose="020B0604020202020204" pitchFamily="34" charset="0"/>
                </a:rPr>
                <a:t>Authors are invited to submit original contributions written in English that have not been published or submitted for publication elsewhere. Technical papers must be formatted using the IEEE 2-column format and not exceed 8 pages (excluding references) for full paper submissions or not exceed 4 pages (excluding references) for short paper submissions.</a:t>
              </a:r>
              <a:r>
                <a:rPr lang="en-US" altLang="ko-KR" sz="800" dirty="0">
                  <a:latin typeface="Arial" panose="020B0604020202020204" pitchFamily="34" charset="0"/>
                  <a:cs typeface="Arial" panose="020B0604020202020204" pitchFamily="34" charset="0"/>
                </a:rPr>
                <a:t> </a:t>
              </a:r>
              <a:r>
                <a:rPr sz="800" dirty="0">
                  <a:latin typeface="Arial" panose="020B0604020202020204" pitchFamily="34" charset="0"/>
                  <a:cs typeface="Arial" panose="020B0604020202020204" pitchFamily="34" charset="0"/>
                </a:rPr>
                <a:t>All papers should be submitted through JEMS at </a:t>
              </a:r>
              <a:r>
                <a:rPr sz="800" u="sng" dirty="0">
                  <a:solidFill>
                    <a:srgbClr val="0000FF"/>
                  </a:solidFill>
                  <a:uFill>
                    <a:solidFill>
                      <a:srgbClr val="0000FF"/>
                    </a:solidFill>
                  </a:uFill>
                  <a:latin typeface="Arial" panose="020B0604020202020204" pitchFamily="34" charset="0"/>
                  <a:cs typeface="Arial" panose="020B0604020202020204" pitchFamily="34" charset="0"/>
                </a:rPr>
                <a:t>https://jems</a:t>
              </a:r>
              <a:r>
                <a:rPr lang="en-US" sz="800" u="sng" dirty="0">
                  <a:solidFill>
                    <a:srgbClr val="0000FF"/>
                  </a:solidFill>
                  <a:uFill>
                    <a:solidFill>
                      <a:srgbClr val="0000FF"/>
                    </a:solidFill>
                  </a:uFill>
                  <a:latin typeface="Arial" panose="020B0604020202020204" pitchFamily="34" charset="0"/>
                  <a:cs typeface="Arial" panose="020B0604020202020204" pitchFamily="34" charset="0"/>
                </a:rPr>
                <a:t>3</a:t>
              </a:r>
              <a:r>
                <a:rPr sz="800" u="sng" dirty="0">
                  <a:solidFill>
                    <a:srgbClr val="0000FF"/>
                  </a:solidFill>
                  <a:uFill>
                    <a:solidFill>
                      <a:srgbClr val="0000FF"/>
                    </a:solidFill>
                  </a:uFill>
                  <a:latin typeface="Arial" panose="020B0604020202020204" pitchFamily="34" charset="0"/>
                  <a:cs typeface="Arial" panose="020B0604020202020204" pitchFamily="34" charset="0"/>
                </a:rPr>
                <a:t>.sbc.org.br/noms202</a:t>
              </a:r>
              <a:r>
                <a:rPr lang="en-US" sz="800" u="sng" dirty="0">
                  <a:solidFill>
                    <a:srgbClr val="0000FF"/>
                  </a:solidFill>
                  <a:uFill>
                    <a:solidFill>
                      <a:srgbClr val="0000FF"/>
                    </a:solidFill>
                  </a:uFill>
                  <a:latin typeface="Arial" panose="020B0604020202020204" pitchFamily="34" charset="0"/>
                  <a:cs typeface="Arial" panose="020B0604020202020204" pitchFamily="34" charset="0"/>
                </a:rPr>
                <a:t>4</a:t>
              </a:r>
              <a:r>
                <a:rPr sz="800" dirty="0">
                  <a:latin typeface="Arial" panose="020B0604020202020204" pitchFamily="34" charset="0"/>
                  <a:cs typeface="Arial" panose="020B0604020202020204" pitchFamily="34" charset="0"/>
                </a:rPr>
                <a:t>.</a:t>
              </a:r>
            </a:p>
            <a:p>
              <a:pPr marL="12700">
                <a:lnSpc>
                  <a:spcPct val="100000"/>
                </a:lnSpc>
                <a:spcBef>
                  <a:spcPts val="409"/>
                </a:spcBef>
              </a:pPr>
              <a:r>
                <a:rPr sz="800" dirty="0">
                  <a:latin typeface="Arial" panose="020B0604020202020204" pitchFamily="34" charset="0"/>
                  <a:cs typeface="Arial" panose="020B0604020202020204" pitchFamily="34" charset="0"/>
                </a:rPr>
                <a:t>All submitted papers will be peer-reviewed. Accepted and presented papers will be published in the conference proceedings and submitted to IEEE Xplore.</a:t>
              </a:r>
              <a:r>
                <a:rPr lang="en-US" altLang="ko-KR" sz="800" dirty="0">
                  <a:latin typeface="Arial" panose="020B0604020202020204" pitchFamily="34" charset="0"/>
                  <a:cs typeface="Arial" panose="020B0604020202020204" pitchFamily="34" charset="0"/>
                </a:rPr>
                <a:t> Authors of the best accepted papers will be invited to submit extended versions of their papers to a</a:t>
              </a:r>
              <a:r>
                <a:rPr lang="ko-KR" altLang="en-US" sz="800" dirty="0">
                  <a:latin typeface="Arial" panose="020B0604020202020204" pitchFamily="34" charset="0"/>
                  <a:cs typeface="Arial" panose="020B0604020202020204" pitchFamily="34" charset="0"/>
                </a:rPr>
                <a:t> </a:t>
              </a:r>
              <a:r>
                <a:rPr lang="en-US" altLang="ko-KR" sz="800" dirty="0">
                  <a:latin typeface="Arial" panose="020B0604020202020204" pitchFamily="34" charset="0"/>
                  <a:cs typeface="Arial" panose="020B0604020202020204" pitchFamily="34" charset="0"/>
                </a:rPr>
                <a:t>fast-tracked,</a:t>
              </a:r>
              <a:r>
                <a:rPr lang="ko-KR" altLang="en-US" sz="800" dirty="0">
                  <a:latin typeface="Arial" panose="020B0604020202020204" pitchFamily="34" charset="0"/>
                  <a:cs typeface="Arial" panose="020B0604020202020204" pitchFamily="34" charset="0"/>
                </a:rPr>
                <a:t> </a:t>
              </a:r>
              <a:r>
                <a:rPr lang="en-US" altLang="ko-KR" sz="800" dirty="0">
                  <a:latin typeface="Arial" panose="020B0604020202020204" pitchFamily="34" charset="0"/>
                  <a:cs typeface="Arial" panose="020B0604020202020204" pitchFamily="34" charset="0"/>
                </a:rPr>
                <a:t>special</a:t>
              </a:r>
              <a:r>
                <a:rPr lang="ko-KR" altLang="en-US" sz="800" dirty="0">
                  <a:latin typeface="Arial" panose="020B0604020202020204" pitchFamily="34" charset="0"/>
                  <a:cs typeface="Arial" panose="020B0604020202020204" pitchFamily="34" charset="0"/>
                </a:rPr>
                <a:t> </a:t>
              </a:r>
              <a:r>
                <a:rPr lang="en-US" altLang="ko-KR" sz="800" dirty="0">
                  <a:latin typeface="Arial" panose="020B0604020202020204" pitchFamily="34" charset="0"/>
                  <a:cs typeface="Arial" panose="020B0604020202020204" pitchFamily="34" charset="0"/>
                </a:rPr>
                <a:t>issue</a:t>
              </a:r>
              <a:r>
                <a:rPr lang="ko-KR" altLang="en-US" sz="800" dirty="0">
                  <a:latin typeface="Arial" panose="020B0604020202020204" pitchFamily="34" charset="0"/>
                  <a:cs typeface="Arial" panose="020B0604020202020204" pitchFamily="34" charset="0"/>
                </a:rPr>
                <a:t> </a:t>
              </a:r>
              <a:r>
                <a:rPr lang="en-US" altLang="ko-KR" sz="800" dirty="0">
                  <a:latin typeface="Arial" panose="020B0604020202020204" pitchFamily="34" charset="0"/>
                  <a:cs typeface="Arial" panose="020B0604020202020204" pitchFamily="34" charset="0"/>
                </a:rPr>
                <a:t>of</a:t>
              </a:r>
              <a:r>
                <a:rPr lang="ko-KR" altLang="en-US" sz="800" dirty="0">
                  <a:latin typeface="Arial" panose="020B0604020202020204" pitchFamily="34" charset="0"/>
                  <a:cs typeface="Arial" panose="020B0604020202020204" pitchFamily="34" charset="0"/>
                </a:rPr>
                <a:t> </a:t>
              </a:r>
              <a:r>
                <a:rPr lang="en-US" altLang="ko-KR" sz="800" dirty="0">
                  <a:latin typeface="Arial" panose="020B0604020202020204" pitchFamily="34" charset="0"/>
                  <a:cs typeface="Arial" panose="020B0604020202020204" pitchFamily="34" charset="0"/>
                </a:rPr>
                <a:t>Wiley’s International Journal of Network Management (IJNM).</a:t>
              </a:r>
              <a:endParaRPr sz="800" dirty="0">
                <a:latin typeface="Arial" panose="020B0604020202020204" pitchFamily="34" charset="0"/>
                <a:cs typeface="Arial" panose="020B0604020202020204" pitchFamily="34" charset="0"/>
              </a:endParaRPr>
            </a:p>
          </p:txBody>
        </p:sp>
        <p:sp>
          <p:nvSpPr>
            <p:cNvPr id="11" name="object 11"/>
            <p:cNvSpPr/>
            <p:nvPr/>
          </p:nvSpPr>
          <p:spPr>
            <a:xfrm>
              <a:off x="337565" y="9489872"/>
              <a:ext cx="6830695" cy="6350"/>
            </a:xfrm>
            <a:custGeom>
              <a:avLst/>
              <a:gdLst/>
              <a:ahLst/>
              <a:cxnLst/>
              <a:rect l="l" t="t" r="r" b="b"/>
              <a:pathLst>
                <a:path w="6830695" h="6350">
                  <a:moveTo>
                    <a:pt x="6830568" y="0"/>
                  </a:moveTo>
                  <a:lnTo>
                    <a:pt x="6830568" y="0"/>
                  </a:lnTo>
                  <a:lnTo>
                    <a:pt x="0" y="0"/>
                  </a:lnTo>
                  <a:lnTo>
                    <a:pt x="0" y="6096"/>
                  </a:lnTo>
                  <a:lnTo>
                    <a:pt x="6830568" y="6096"/>
                  </a:lnTo>
                  <a:lnTo>
                    <a:pt x="6830568" y="0"/>
                  </a:lnTo>
                  <a:close/>
                </a:path>
              </a:pathLst>
            </a:custGeom>
            <a:solidFill>
              <a:srgbClr val="000000"/>
            </a:solidFill>
          </p:spPr>
          <p:txBody>
            <a:bodyPr wrap="square" lIns="0" tIns="0" rIns="0" bIns="0" rtlCol="0"/>
            <a:lstStyle/>
            <a:p>
              <a:endParaRPr/>
            </a:p>
          </p:txBody>
        </p:sp>
        <p:sp>
          <p:nvSpPr>
            <p:cNvPr id="27" name="object 11">
              <a:extLst>
                <a:ext uri="{FF2B5EF4-FFF2-40B4-BE49-F238E27FC236}">
                  <a16:creationId xmlns:a16="http://schemas.microsoft.com/office/drawing/2014/main" id="{EF112C43-7627-D0DB-BE74-81305A4C00DC}"/>
                </a:ext>
              </a:extLst>
            </p:cNvPr>
            <p:cNvSpPr/>
            <p:nvPr/>
          </p:nvSpPr>
          <p:spPr>
            <a:xfrm>
              <a:off x="346386" y="8281475"/>
              <a:ext cx="6830695" cy="6350"/>
            </a:xfrm>
            <a:custGeom>
              <a:avLst/>
              <a:gdLst/>
              <a:ahLst/>
              <a:cxnLst/>
              <a:rect l="l" t="t" r="r" b="b"/>
              <a:pathLst>
                <a:path w="6830695" h="6350">
                  <a:moveTo>
                    <a:pt x="6830568" y="0"/>
                  </a:moveTo>
                  <a:lnTo>
                    <a:pt x="6830568" y="0"/>
                  </a:lnTo>
                  <a:lnTo>
                    <a:pt x="0" y="0"/>
                  </a:lnTo>
                  <a:lnTo>
                    <a:pt x="0" y="6096"/>
                  </a:lnTo>
                  <a:lnTo>
                    <a:pt x="6830568" y="6096"/>
                  </a:lnTo>
                  <a:lnTo>
                    <a:pt x="6830568" y="0"/>
                  </a:lnTo>
                  <a:close/>
                </a:path>
              </a:pathLst>
            </a:custGeom>
            <a:solidFill>
              <a:srgbClr val="000000"/>
            </a:solidFill>
          </p:spPr>
          <p:txBody>
            <a:bodyPr wrap="square" lIns="0" tIns="0" rIns="0" bIns="0" rtlCol="0"/>
            <a:lstStyle/>
            <a:p>
              <a:endParaRPr/>
            </a:p>
          </p:txBody>
        </p:sp>
      </p:grpSp>
      <p:pic>
        <p:nvPicPr>
          <p:cNvPr id="12" name="그림 11">
            <a:extLst>
              <a:ext uri="{FF2B5EF4-FFF2-40B4-BE49-F238E27FC236}">
                <a16:creationId xmlns:a16="http://schemas.microsoft.com/office/drawing/2014/main" id="{D680C78D-93A6-E78D-CD5A-C4EBAA3174D5}"/>
              </a:ext>
            </a:extLst>
          </p:cNvPr>
          <p:cNvPicPr>
            <a:picLocks noChangeAspect="1"/>
          </p:cNvPicPr>
          <p:nvPr/>
        </p:nvPicPr>
        <p:blipFill>
          <a:blip r:embed="rId3"/>
          <a:stretch>
            <a:fillRect/>
          </a:stretch>
        </p:blipFill>
        <p:spPr>
          <a:xfrm>
            <a:off x="6371644" y="3478801"/>
            <a:ext cx="865119" cy="858916"/>
          </a:xfrm>
          <a:prstGeom prst="rect">
            <a:avLst/>
          </a:prstGeom>
        </p:spPr>
      </p:pic>
      <p:pic>
        <p:nvPicPr>
          <p:cNvPr id="23" name="그림 22">
            <a:extLst>
              <a:ext uri="{FF2B5EF4-FFF2-40B4-BE49-F238E27FC236}">
                <a16:creationId xmlns:a16="http://schemas.microsoft.com/office/drawing/2014/main" id="{73FEDF0A-A4F6-2056-38E5-C8ABF35EA2DA}"/>
              </a:ext>
            </a:extLst>
          </p:cNvPr>
          <p:cNvPicPr>
            <a:picLocks noChangeAspect="1"/>
          </p:cNvPicPr>
          <p:nvPr/>
        </p:nvPicPr>
        <p:blipFill>
          <a:blip r:embed="rId4"/>
          <a:stretch>
            <a:fillRect/>
          </a:stretch>
        </p:blipFill>
        <p:spPr>
          <a:xfrm>
            <a:off x="2720710" y="126053"/>
            <a:ext cx="2350835" cy="878760"/>
          </a:xfrm>
          <a:prstGeom prst="rect">
            <a:avLst/>
          </a:prstGeom>
        </p:spPr>
      </p:pic>
      <p:pic>
        <p:nvPicPr>
          <p:cNvPr id="32" name="그림 31">
            <a:extLst>
              <a:ext uri="{FF2B5EF4-FFF2-40B4-BE49-F238E27FC236}">
                <a16:creationId xmlns:a16="http://schemas.microsoft.com/office/drawing/2014/main" id="{8D542B79-32CC-7F91-AC6A-A45044A78C5F}"/>
              </a:ext>
            </a:extLst>
          </p:cNvPr>
          <p:cNvPicPr>
            <a:picLocks noChangeAspect="1"/>
          </p:cNvPicPr>
          <p:nvPr/>
        </p:nvPicPr>
        <p:blipFill>
          <a:blip r:embed="rId5"/>
          <a:stretch>
            <a:fillRect/>
          </a:stretch>
        </p:blipFill>
        <p:spPr>
          <a:xfrm>
            <a:off x="254156" y="126053"/>
            <a:ext cx="2466349" cy="878760"/>
          </a:xfrm>
          <a:prstGeom prst="rect">
            <a:avLst/>
          </a:prstGeom>
        </p:spPr>
      </p:pic>
      <p:pic>
        <p:nvPicPr>
          <p:cNvPr id="34" name="그림 33">
            <a:extLst>
              <a:ext uri="{FF2B5EF4-FFF2-40B4-BE49-F238E27FC236}">
                <a16:creationId xmlns:a16="http://schemas.microsoft.com/office/drawing/2014/main" id="{9DAD9C1A-2855-4815-D824-A76744E1BCAB}"/>
              </a:ext>
            </a:extLst>
          </p:cNvPr>
          <p:cNvPicPr>
            <a:picLocks noChangeAspect="1"/>
          </p:cNvPicPr>
          <p:nvPr/>
        </p:nvPicPr>
        <p:blipFill>
          <a:blip r:embed="rId6"/>
          <a:stretch>
            <a:fillRect/>
          </a:stretch>
        </p:blipFill>
        <p:spPr>
          <a:xfrm>
            <a:off x="5073650" y="120270"/>
            <a:ext cx="2357644" cy="872872"/>
          </a:xfrm>
          <a:prstGeom prst="rect">
            <a:avLst/>
          </a:prstGeom>
        </p:spPr>
      </p:pic>
      <p:pic>
        <p:nvPicPr>
          <p:cNvPr id="13" name="그림 12">
            <a:extLst>
              <a:ext uri="{FF2B5EF4-FFF2-40B4-BE49-F238E27FC236}">
                <a16:creationId xmlns:a16="http://schemas.microsoft.com/office/drawing/2014/main" id="{D323315E-72F8-46E3-8ACB-EA5FE9A7E64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5450" y="1098949"/>
            <a:ext cx="914400" cy="75438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TotalTime>
  <Words>712</Words>
  <Application>Microsoft Office PowerPoint</Application>
  <PresentationFormat>사용자 지정</PresentationFormat>
  <Paragraphs>100</Paragraphs>
  <Slides>1</Slides>
  <Notes>1</Notes>
  <HiddenSlides>0</HiddenSlides>
  <MMClips>0</MMClips>
  <ScaleCrop>false</ScaleCrop>
  <HeadingPairs>
    <vt:vector size="6" baseType="variant">
      <vt:variant>
        <vt:lpstr>사용한 글꼴</vt:lpstr>
      </vt:variant>
      <vt:variant>
        <vt:i4>8</vt:i4>
      </vt:variant>
      <vt:variant>
        <vt:lpstr>테마</vt:lpstr>
      </vt:variant>
      <vt:variant>
        <vt:i4>1</vt:i4>
      </vt:variant>
      <vt:variant>
        <vt:lpstr>슬라이드 제목</vt:lpstr>
      </vt:variant>
      <vt:variant>
        <vt:i4>1</vt:i4>
      </vt:variant>
    </vt:vector>
  </HeadingPairs>
  <TitlesOfParts>
    <vt:vector size="10" baseType="lpstr">
      <vt:lpstr>Roboto</vt:lpstr>
      <vt:lpstr>맑은 고딕</vt:lpstr>
      <vt:lpstr>Arial</vt:lpstr>
      <vt:lpstr>Arial Narrow</vt:lpstr>
      <vt:lpstr>Calibri</vt:lpstr>
      <vt:lpstr>Symbol</vt:lpstr>
      <vt:lpstr>Times New Roman</vt:lpstr>
      <vt:lpstr>Trebuchet MS</vt:lpstr>
      <vt:lpstr>Office Theme</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Word - NOMS 2023 CPF (extended deadline).docx</dc:title>
  <dc:creator>user</dc:creator>
  <cp:lastModifiedBy>Prof. James Won-Ki Hong</cp:lastModifiedBy>
  <cp:revision>18</cp:revision>
  <cp:lastPrinted>2023-04-19T15:04:49Z</cp:lastPrinted>
  <dcterms:created xsi:type="dcterms:W3CDTF">2023-04-19T09:12:24Z</dcterms:created>
  <dcterms:modified xsi:type="dcterms:W3CDTF">2023-09-28T08:21:25Z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2022-10-03T00:00:00Z</vt:filetime>
  </property>
  <property fmtid="{D5CDD505-2E9C-101B-9397-08002B2CF9AE}" pid="3" name="Creator">
    <vt:lpwstr>Word</vt:lpwstr>
  </property>
  <property fmtid="{D5CDD505-2E9C-101B-9397-08002B2CF9AE}" pid="4" name="LastSaved">
    <vt:filetime>2023-04-19T00:00:00Z</vt:filetime>
  </property>
  <property fmtid="{D5CDD505-2E9C-101B-9397-08002B2CF9AE}" pid="5" name="Producer">
    <vt:lpwstr>macOS Versão 12.6 (Compilação 21G115) Quartz PDFContext</vt:lpwstr>
  </property>
</Properties>
</file>